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9" r:id="rId1"/>
  </p:sldMasterIdLst>
  <p:notesMasterIdLst>
    <p:notesMasterId r:id="rId37"/>
  </p:notesMasterIdLst>
  <p:handoutMasterIdLst>
    <p:handoutMasterId r:id="rId38"/>
  </p:handoutMasterIdLst>
  <p:sldIdLst>
    <p:sldId id="493" r:id="rId2"/>
    <p:sldId id="545" r:id="rId3"/>
    <p:sldId id="567" r:id="rId4"/>
    <p:sldId id="581" r:id="rId5"/>
    <p:sldId id="569" r:id="rId6"/>
    <p:sldId id="570" r:id="rId7"/>
    <p:sldId id="547" r:id="rId8"/>
    <p:sldId id="575" r:id="rId9"/>
    <p:sldId id="594" r:id="rId10"/>
    <p:sldId id="598" r:id="rId11"/>
    <p:sldId id="600" r:id="rId12"/>
    <p:sldId id="548" r:id="rId13"/>
    <p:sldId id="573" r:id="rId14"/>
    <p:sldId id="568" r:id="rId15"/>
    <p:sldId id="582" r:id="rId16"/>
    <p:sldId id="549" r:id="rId17"/>
    <p:sldId id="550" r:id="rId18"/>
    <p:sldId id="574" r:id="rId19"/>
    <p:sldId id="553" r:id="rId20"/>
    <p:sldId id="554" r:id="rId21"/>
    <p:sldId id="555" r:id="rId22"/>
    <p:sldId id="556" r:id="rId23"/>
    <p:sldId id="576" r:id="rId24"/>
    <p:sldId id="557" r:id="rId25"/>
    <p:sldId id="595" r:id="rId26"/>
    <p:sldId id="578" r:id="rId27"/>
    <p:sldId id="560" r:id="rId28"/>
    <p:sldId id="579" r:id="rId29"/>
    <p:sldId id="590" r:id="rId30"/>
    <p:sldId id="580" r:id="rId31"/>
    <p:sldId id="562" r:id="rId32"/>
    <p:sldId id="563" r:id="rId33"/>
    <p:sldId id="564" r:id="rId34"/>
    <p:sldId id="566" r:id="rId35"/>
    <p:sldId id="537" r:id="rId36"/>
  </p:sldIdLst>
  <p:sldSz cx="9144000" cy="5143500" type="screen16x9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9">
          <p15:clr>
            <a:srgbClr val="A4A3A4"/>
          </p15:clr>
        </p15:guide>
        <p15:guide id="2" orient="horz" pos="3002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>
          <p15:clr>
            <a:srgbClr val="A4A3A4"/>
          </p15:clr>
        </p15:guide>
        <p15:guide id="2" pos="221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D2D2"/>
    <a:srgbClr val="0F4F97"/>
    <a:srgbClr val="376092"/>
    <a:srgbClr val="F6CE86"/>
    <a:srgbClr val="AEF8E5"/>
    <a:srgbClr val="0A8464"/>
    <a:srgbClr val="0DB78A"/>
    <a:srgbClr val="D68F10"/>
    <a:srgbClr val="F1B13D"/>
    <a:srgbClr val="10D6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63" autoAdjust="0"/>
    <p:restoredTop sz="90223" autoAdjust="0"/>
  </p:normalViewPr>
  <p:slideViewPr>
    <p:cSldViewPr snapToGrid="0">
      <p:cViewPr>
        <p:scale>
          <a:sx n="130" d="100"/>
          <a:sy n="130" d="100"/>
        </p:scale>
        <p:origin x="520" y="0"/>
      </p:cViewPr>
      <p:guideLst>
        <p:guide orient="horz" pos="679"/>
        <p:guide orient="horz" pos="300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Objects="1">
      <p:cViewPr varScale="1">
        <p:scale>
          <a:sx n="165" d="100"/>
          <a:sy n="165" d="100"/>
        </p:scale>
        <p:origin x="-5256" y="-112"/>
      </p:cViewPr>
      <p:guideLst>
        <p:guide orient="horz" pos="2932"/>
        <p:guide pos="221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/>
            </a:lvl1pPr>
          </a:lstStyle>
          <a:p>
            <a:fld id="{7A1D2F2F-8618-2143-A89B-2D6D3F007EBC}" type="datetimeFigureOut">
              <a:rPr lang="en-US" smtClean="0">
                <a:latin typeface="Arial"/>
              </a:rPr>
              <a:pPr/>
              <a:t>6/11/17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/>
            </a:lvl1pPr>
          </a:lstStyle>
          <a:p>
            <a:fld id="{CE221CE3-F987-1944-AB66-8BE5522C5EC6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28481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0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>
                <a:latin typeface="Arial"/>
              </a:defRPr>
            </a:lvl1pPr>
          </a:lstStyle>
          <a:p>
            <a:fld id="{D8B0A143-2353-BE4A-A6C4-57C9AE3FBC68}" type="datetimeFigureOut">
              <a:rPr lang="en-US" smtClean="0"/>
              <a:pPr/>
              <a:t>6/11/17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8500"/>
            <a:ext cx="62039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53" tIns="46627" rIns="93253" bIns="4662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5"/>
            <a:ext cx="5618480" cy="4189095"/>
          </a:xfrm>
          <a:prstGeom prst="rect">
            <a:avLst/>
          </a:prstGeom>
        </p:spPr>
        <p:txBody>
          <a:bodyPr vert="horz" lIns="93253" tIns="46627" rIns="93253" bIns="46627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>
                <a:latin typeface="Arial"/>
              </a:defRPr>
            </a:lvl1pPr>
          </a:lstStyle>
          <a:p>
            <a:fld id="{4CFDF800-FE0E-A944-8AC1-D57C07B352F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650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</a:t>
            </a:r>
            <a:r>
              <a:rPr lang="en-US" baseline="0" dirty="0" smtClean="0"/>
              <a:t> study used an existing performance model for volume rendering developed by Larsen et. al. The model predicts the performance of volume rendering on each node.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920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+mn-cs"/>
              </a:rPr>
              <a:t>Atomic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+mn-cs"/>
              </a:rPr>
              <a:t> Weapons Establishment (AWE)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+mn-cs"/>
              </a:rPr>
              <a:t>Cloverleaf3D: hydrodynamics simulation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2815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set processor power caps using Intel's RAPL. This technology guarantees</a:t>
            </a:r>
            <a:r>
              <a:rPr lang="en-US" baseline="0" dirty="0" smtClean="0"/>
              <a:t> that over a given time window, the average power usage will not exceed the desired power cap.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Setting power caps is traditionally a </a:t>
            </a:r>
            <a:r>
              <a:rPr lang="en-US" dirty="0" err="1" smtClean="0"/>
              <a:t>priviledged</a:t>
            </a:r>
            <a:r>
              <a:rPr lang="en-US" baseline="0" dirty="0" smtClean="0"/>
              <a:t> operation, but with LLNL's </a:t>
            </a:r>
            <a:r>
              <a:rPr lang="en-US" baseline="0" dirty="0" err="1" smtClean="0"/>
              <a:t>msr</a:t>
            </a:r>
            <a:r>
              <a:rPr lang="en-US" baseline="0" dirty="0" smtClean="0"/>
              <a:t>-safe kernel module, we can set power caps from user space.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8987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80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Linpack</a:t>
            </a:r>
            <a:r>
              <a:rPr lang="en-US" baseline="0" dirty="0" smtClean="0"/>
              <a:t> is a highly compute-intensive benchmark solving linear equations, designed to stress test every component of the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219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72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Second figure shows system</a:t>
            </a:r>
            <a:r>
              <a:rPr lang="en-US" baseline="0" dirty="0" smtClean="0"/>
              <a:t> power consumption if we did NOT coordinate power allocations.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390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power in HPC community has advocated for overprovisioning as the solution for improving power utilization in </a:t>
            </a:r>
            <a:r>
              <a:rPr lang="en-US" baseline="0" dirty="0" err="1" smtClean="0"/>
              <a:t>exascale</a:t>
            </a:r>
            <a:r>
              <a:rPr lang="en-US" baseline="0" dirty="0" smtClean="0"/>
              <a:t> systems.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604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In this example, we zoom in on three ranks with varying amounts of geometry. </a:t>
            </a:r>
            <a:r>
              <a:rPr lang="en-US" dirty="0" smtClean="0"/>
              <a:t>Our current strategy allocates uniform</a:t>
            </a:r>
            <a:r>
              <a:rPr lang="en-US" baseline="0" dirty="0" smtClean="0"/>
              <a:t> power to all ranks. In this example, we have a total of 15W, 5W per node.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267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</a:t>
            </a:r>
            <a:r>
              <a:rPr lang="en-US" dirty="0" smtClean="0"/>
              <a:t>system focuses on rendering. We incorporate an existing performance</a:t>
            </a:r>
            <a:r>
              <a:rPr lang="en-US" baseline="0" dirty="0" smtClean="0"/>
              <a:t> model. Rendering is a key phase in the visualization pipeline and is typically a very quick operation, but could be very time-consuming, if we consider the CINEMA use case where you render many images from many camera positions.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0951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Visualization and analysis in an</a:t>
            </a:r>
            <a:r>
              <a:rPr lang="en-US" baseline="0" dirty="0" smtClean="0"/>
              <a:t> overprovisioned environment merits special attention.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302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Volume rendering is an image-order algorithm. So for each pixel, we trace a ray</a:t>
            </a:r>
            <a:r>
              <a:rPr lang="en-US" baseline="0" dirty="0" smtClean="0"/>
              <a:t> through the volume and sample at regular intervals. </a:t>
            </a:r>
          </a:p>
          <a:p>
            <a:endParaRPr lang="en-US" dirty="0" smtClean="0"/>
          </a:p>
          <a:p>
            <a:r>
              <a:rPr lang="en-US" dirty="0" smtClean="0"/>
              <a:t>Cell</a:t>
            </a:r>
            <a:r>
              <a:rPr lang="en-US" baseline="0" dirty="0" smtClean="0"/>
              <a:t> frequency = for each unique cell sampled, load in the coordinate and scalar values</a:t>
            </a:r>
          </a:p>
          <a:p>
            <a:r>
              <a:rPr lang="en-US" baseline="0" dirty="0" smtClean="0"/>
              <a:t>Interpolate scalars to sample location, blend colors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366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5332"/>
            <a:ext cx="9144000" cy="2743200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-378" y="4737717"/>
            <a:ext cx="9144000" cy="408660"/>
          </a:xfrm>
          <a:prstGeom prst="rect">
            <a:avLst/>
          </a:prstGeom>
          <a:gradFill flip="none" rotWithShape="1">
            <a:gsLst>
              <a:gs pos="0">
                <a:srgbClr val="294861"/>
              </a:gs>
              <a:gs pos="46000">
                <a:schemeClr val="accent1">
                  <a:lumMod val="50000"/>
                </a:schemeClr>
              </a:gs>
              <a:gs pos="100000">
                <a:srgbClr val="4388B8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600" dirty="0">
              <a:latin typeface="Arial"/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0" y="423844"/>
            <a:ext cx="8229600" cy="1085682"/>
          </a:xfrm>
        </p:spPr>
        <p:txBody>
          <a:bodyPr anchor="b" anchorCtr="0"/>
          <a:lstStyle>
            <a:lvl1pPr>
              <a:lnSpc>
                <a:spcPts val="3800"/>
              </a:lnSpc>
              <a:defRPr sz="2800" b="1" i="0">
                <a:solidFill>
                  <a:schemeClr val="accent1">
                    <a:lumMod val="75000"/>
                  </a:schemeClr>
                </a:solidFill>
                <a:effectLst/>
                <a:latin typeface="Calibri"/>
                <a:cs typeface="Calibri"/>
              </a:defRPr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57201" y="1518647"/>
            <a:ext cx="5629274" cy="277416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buNone/>
              <a:defRPr sz="1600" b="0">
                <a:latin typeface="Calibri"/>
                <a:cs typeface="Calibri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0" y="1812353"/>
            <a:ext cx="4572000" cy="453767"/>
          </a:xfrm>
        </p:spPr>
        <p:txBody>
          <a:bodyPr rIns="182880" anchor="b" anchorCtr="0">
            <a:noAutofit/>
          </a:bodyPr>
          <a:lstStyle>
            <a:lvl1pPr marL="57150" indent="0" algn="r">
              <a:spcBef>
                <a:spcPts val="0"/>
              </a:spcBef>
              <a:buNone/>
              <a:defRPr sz="1400" b="0"/>
            </a:lvl1pPr>
            <a:lvl2pPr marL="342900" indent="0" algn="r">
              <a:buNone/>
              <a:defRPr sz="1600" b="0"/>
            </a:lvl2pPr>
            <a:lvl3pPr marL="628650" indent="0" algn="r">
              <a:buNone/>
              <a:defRPr sz="1600" b="0"/>
            </a:lvl3pPr>
            <a:lvl4pPr marL="857250" indent="0" algn="r">
              <a:buNone/>
              <a:defRPr sz="1600" b="0"/>
            </a:lvl4pPr>
            <a:lvl5pPr marL="1085850" indent="0" algn="r">
              <a:buNone/>
              <a:defRPr sz="1600" b="0"/>
            </a:lvl5pPr>
          </a:lstStyle>
          <a:p>
            <a:pPr lvl="0"/>
            <a:r>
              <a:rPr lang="en-US" dirty="0" smtClean="0"/>
              <a:t>Author’s Name</a:t>
            </a:r>
          </a:p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-20963" y="4792854"/>
            <a:ext cx="3722600" cy="35368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algn="l" defTabSz="457200" rtl="0" eaLnBrk="1" latinLnBrk="0" hangingPunct="1">
              <a:lnSpc>
                <a:spcPct val="90000"/>
              </a:lnSpc>
              <a:spcAft>
                <a:spcPts val="300"/>
              </a:spcAft>
            </a:pPr>
            <a:r>
              <a:rPr lang="en-US" sz="6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LLNL-PRES-731862</a:t>
            </a:r>
          </a:p>
          <a:p>
            <a:pPr marL="0" algn="l" defTabSz="457200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5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This work was performed under the auspices of the</a:t>
            </a:r>
            <a:r>
              <a:rPr lang="en-US" sz="500" kern="1200" baseline="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5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U.S. Department of Energy by Lawrence Livermore National Laboratory under contract DE-AC52-07NA27344.</a:t>
            </a:r>
            <a:r>
              <a:rPr lang="en-US" sz="500" kern="1200" baseline="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5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Lawrence Livermore National Security, LLC</a:t>
            </a:r>
            <a:endParaRPr lang="en-US" sz="500" kern="1200" dirty="0">
              <a:solidFill>
                <a:schemeClr val="bg1"/>
              </a:solidFill>
              <a:effectLst/>
              <a:latin typeface="Arial"/>
              <a:ea typeface="+mn-ea"/>
              <a:cs typeface="Arial"/>
            </a:endParaRPr>
          </a:p>
        </p:txBody>
      </p:sp>
      <p:pic>
        <p:nvPicPr>
          <p:cNvPr id="18" name="Picture 17" descr="LLNL_Logo_WHT-LRG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84129" y="4818044"/>
            <a:ext cx="1588690" cy="268025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0" y="0"/>
            <a:ext cx="9144000" cy="84667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end page">
    <p:bg>
      <p:bgPr>
        <a:solidFill>
          <a:srgbClr val="0F4F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LNL_Logo_WHT-LRG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1852" y="4078115"/>
            <a:ext cx="2710739" cy="45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89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0" bIns="0"/>
          <a:lstStyle>
            <a:lvl1pPr eaLnBrk="1" latinLnBrk="0" hangingPunct="1">
              <a:spcBef>
                <a:spcPts val="1800"/>
              </a:spcBef>
              <a:spcAft>
                <a:spcPts val="0"/>
              </a:spcAft>
              <a:defRPr/>
            </a:lvl1pPr>
            <a:lvl2pPr eaLnBrk="1" latinLnBrk="0" hangingPunct="1">
              <a:spcAft>
                <a:spcPts val="0"/>
              </a:spcAft>
              <a:defRPr/>
            </a:lvl2pPr>
            <a:lvl3pPr eaLnBrk="1" latinLnBrk="0" hangingPunct="1">
              <a:spcAft>
                <a:spcPts val="0"/>
              </a:spcAft>
              <a:defRPr/>
            </a:lvl3pPr>
            <a:lvl4pPr eaLnBrk="1" latinLnBrk="0" hangingPunct="1">
              <a:spcAft>
                <a:spcPts val="0"/>
              </a:spcAft>
              <a:defRPr/>
            </a:lvl4pPr>
            <a:lvl5pPr eaLnBrk="1" latinLnBrk="0" hangingPunct="1">
              <a:spcAft>
                <a:spcPts val="0"/>
              </a:spcAft>
              <a:defRPr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57200" y="164631"/>
            <a:ext cx="8229600" cy="756578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with side-text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077516"/>
            <a:ext cx="3968496" cy="3661149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with side-text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726214" y="1077516"/>
            <a:ext cx="3968496" cy="3661149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083121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with side-by-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077516"/>
            <a:ext cx="3968496" cy="3661149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718649" y="1077516"/>
            <a:ext cx="3968496" cy="3661149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2941282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ull 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61782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" y="1"/>
            <a:ext cx="9143999" cy="921680"/>
          </a:xfrm>
          <a:solidFill>
            <a:schemeClr val="bg1"/>
          </a:solidFill>
          <a:effectLst/>
        </p:spPr>
        <p:txBody>
          <a:bodyPr vert="horz" lIns="457200" rIns="45720" rtlCol="0" anchor="ctr" anchorCtr="0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>
            <a:lvl1pPr marL="233363" indent="0" algn="l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200" b="1" kern="12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61782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2.png"/><Relationship Id="rId13" Type="http://schemas.microsoft.com/office/2007/relationships/hdphoto" Target="../media/hdphoto1.wdp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0" y="4766310"/>
            <a:ext cx="9144000" cy="3771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65102"/>
            <a:ext cx="8229600" cy="754380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81143"/>
            <a:ext cx="8229600" cy="368016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invGray">
          <a:xfrm>
            <a:off x="1" y="4766310"/>
            <a:ext cx="9144000" cy="3429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>
              <a:latin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1988" y="5029055"/>
            <a:ext cx="873871" cy="769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en-US" sz="500" smtClean="0">
                <a:latin typeface="Arial"/>
                <a:cs typeface="Arial"/>
              </a:rPr>
              <a:t>LLNL-PRES-731862</a:t>
            </a:r>
            <a:endParaRPr lang="en-US" sz="500" dirty="0" smtClean="0">
              <a:latin typeface="Arial"/>
              <a:cs typeface="Arial"/>
            </a:endParaRPr>
          </a:p>
        </p:txBody>
      </p:sp>
      <p:sp>
        <p:nvSpPr>
          <p:cNvPr id="19" name="Slide Number Placeholder 7"/>
          <p:cNvSpPr txBox="1">
            <a:spLocks/>
          </p:cNvSpPr>
          <p:nvPr/>
        </p:nvSpPr>
        <p:spPr>
          <a:xfrm>
            <a:off x="8826124" y="4802440"/>
            <a:ext cx="317877" cy="341060"/>
          </a:xfrm>
          <a:prstGeom prst="rect">
            <a:avLst/>
          </a:prstGeom>
        </p:spPr>
        <p:txBody>
          <a:bodyPr rIns="45720" anchor="ctr" anchorCtr="0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D690BD-BADF-4FBD-97E7-557E707EBBB2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-6059" y="950366"/>
            <a:ext cx="9150059" cy="0"/>
          </a:xfrm>
          <a:prstGeom prst="line">
            <a:avLst/>
          </a:prstGeom>
          <a:ln w="38100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NNSA_trans.png"/>
          <p:cNvPicPr>
            <a:picLocks noChangeAspect="1"/>
          </p:cNvPicPr>
          <p:nvPr/>
        </p:nvPicPr>
        <p:blipFill>
          <a:blip r:embed="rId12">
            <a:alphaModFix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104" y="4841530"/>
            <a:ext cx="716993" cy="276372"/>
          </a:xfrm>
          <a:prstGeom prst="rect">
            <a:avLst/>
          </a:prstGeom>
        </p:spPr>
      </p:pic>
      <p:pic>
        <p:nvPicPr>
          <p:cNvPr id="17" name="Picture 16" descr="lab_icon_text_no_background_rgb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29" y="4872247"/>
            <a:ext cx="2043496" cy="20843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5" r:id="rId4"/>
    <p:sldLayoutId id="2147483722" r:id="rId5"/>
    <p:sldLayoutId id="2147483721" r:id="rId6"/>
    <p:sldLayoutId id="2147483717" r:id="rId7"/>
    <p:sldLayoutId id="2147483718" r:id="rId8"/>
    <p:sldLayoutId id="2147483719" r:id="rId9"/>
    <p:sldLayoutId id="2147483723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latinLnBrk="0" hangingPunct="1">
        <a:lnSpc>
          <a:spcPct val="90000"/>
        </a:lnSpc>
        <a:spcBef>
          <a:spcPct val="0"/>
        </a:spcBef>
        <a:buNone/>
        <a:defRPr kumimoji="0" sz="2400" b="1" kern="1200">
          <a:solidFill>
            <a:schemeClr val="accent1">
              <a:lumMod val="75000"/>
            </a:schemeClr>
          </a:solidFill>
          <a:effectLst/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85750" indent="-228600" algn="l" rtl="0" eaLnBrk="1" latinLnBrk="0" hangingPunct="1">
        <a:spcBef>
          <a:spcPts val="1800"/>
        </a:spcBef>
        <a:spcAft>
          <a:spcPts val="0"/>
        </a:spcAft>
        <a:buClr>
          <a:schemeClr val="accent1">
            <a:lumMod val="75000"/>
          </a:schemeClr>
        </a:buClr>
        <a:buSzPct val="90000"/>
        <a:buFont typeface="Wingdings" charset="2"/>
        <a:buChar char="§"/>
        <a:tabLst/>
        <a:defRPr kumimoji="0" sz="18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28650" indent="-2857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Calibri" panose="020F0502020204030204" pitchFamily="34" charset="0"/>
        <a:buChar char="—"/>
        <a:defRPr kumimoji="0"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800100" indent="-1714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defRPr kumimoji="0" sz="14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028700" indent="-171450" algn="l" rtl="0" eaLnBrk="1" latinLnBrk="0" hangingPunct="1">
        <a:spcBef>
          <a:spcPts val="0"/>
        </a:spcBef>
        <a:spcAft>
          <a:spcPts val="0"/>
        </a:spcAft>
        <a:buClrTx/>
        <a:buSzPct val="100000"/>
        <a:buFont typeface="Lucida Grande"/>
        <a:buChar char="–"/>
        <a:defRPr kumimoji="0" sz="12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257300" indent="-171450" algn="l" rtl="0" eaLnBrk="1" latinLnBrk="0" hangingPunct="1">
        <a:spcBef>
          <a:spcPts val="0"/>
        </a:spcBef>
        <a:spcAft>
          <a:spcPts val="0"/>
        </a:spcAft>
        <a:buClrTx/>
        <a:buFont typeface="Arial"/>
        <a:buChar char="•"/>
        <a:tabLst>
          <a:tab pos="1200150" algn="l"/>
        </a:tabLst>
        <a:defRPr kumimoji="0" lang="en-US" sz="1200" kern="1200" smtClean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pine-dav/alpine" TargetMode="External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llnl/msr-safe)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4" Type="http://schemas.openxmlformats.org/officeDocument/2006/relationships/image" Target="../media/image20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Relationship Id="rId3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emf"/><Relationship Id="rId3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0.png"/><Relationship Id="rId6" Type="http://schemas.openxmlformats.org/officeDocument/2006/relationships/image" Target="../media/image26.emf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26.emf"/><Relationship Id="rId8" Type="http://schemas.openxmlformats.org/officeDocument/2006/relationships/image" Target="../media/image32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302586"/>
            <a:ext cx="8229600" cy="1085682"/>
          </a:xfrm>
        </p:spPr>
        <p:txBody>
          <a:bodyPr/>
          <a:lstStyle/>
          <a:p>
            <a:pPr>
              <a:lnSpc>
                <a:spcPts val="3000"/>
              </a:lnSpc>
            </a:pPr>
            <a:r>
              <a:rPr lang="en-US" dirty="0" err="1" smtClean="0"/>
              <a:t>PaViz</a:t>
            </a:r>
            <a:r>
              <a:rPr lang="en-US" dirty="0" smtClean="0"/>
              <a:t>: A Power-Adaptive Framework for Optimizing Visualization Performance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1" y="1410153"/>
            <a:ext cx="5629274" cy="277416"/>
          </a:xfrm>
        </p:spPr>
        <p:txBody>
          <a:bodyPr/>
          <a:lstStyle/>
          <a:p>
            <a:pPr marL="58738" indent="-1588"/>
            <a:r>
              <a:rPr lang="en-US" dirty="0" smtClean="0"/>
              <a:t>EGPGV, Barcelona, Spain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4572000" y="1735769"/>
            <a:ext cx="4572000" cy="453767"/>
          </a:xfrm>
        </p:spPr>
        <p:txBody>
          <a:bodyPr/>
          <a:lstStyle/>
          <a:p>
            <a:pPr lvl="0"/>
            <a:r>
              <a:rPr lang="en-US" b="1" dirty="0" smtClean="0"/>
              <a:t>Stephanie Labasan</a:t>
            </a:r>
            <a:r>
              <a:rPr lang="en-US" dirty="0" smtClean="0"/>
              <a:t>, </a:t>
            </a:r>
            <a:r>
              <a:rPr lang="en-US" i="1" dirty="0" smtClean="0"/>
              <a:t>Lawrence Livermore, </a:t>
            </a:r>
            <a:r>
              <a:rPr lang="en-US" i="1" dirty="0" err="1" smtClean="0"/>
              <a:t>Univ</a:t>
            </a:r>
            <a:r>
              <a:rPr lang="en-US" i="1" dirty="0" smtClean="0"/>
              <a:t> of Oregon</a:t>
            </a:r>
          </a:p>
          <a:p>
            <a:pPr lvl="0"/>
            <a:r>
              <a:rPr lang="en-US" dirty="0" smtClean="0"/>
              <a:t>Matthew Larsen, Hank Childs, and Barry </a:t>
            </a:r>
            <a:r>
              <a:rPr lang="en-US" dirty="0" err="1" smtClean="0"/>
              <a:t>Rountree</a:t>
            </a:r>
            <a:endParaRPr lang="en-US" dirty="0"/>
          </a:p>
        </p:txBody>
      </p:sp>
      <p:sp>
        <p:nvSpPr>
          <p:cNvPr id="9" name="Text Placeholder 10"/>
          <p:cNvSpPr txBox="1">
            <a:spLocks/>
          </p:cNvSpPr>
          <p:nvPr/>
        </p:nvSpPr>
        <p:spPr>
          <a:xfrm>
            <a:off x="492103" y="2085877"/>
            <a:ext cx="3278508" cy="298125"/>
          </a:xfrm>
          <a:prstGeom prst="rect">
            <a:avLst/>
          </a:prstGeom>
        </p:spPr>
        <p:txBody>
          <a:bodyPr vert="horz" lIns="0" tIns="91440" rIns="0" rtlCol="0" anchor="ctr" anchorCtr="0">
            <a:noAutofit/>
          </a:bodyPr>
          <a:lstStyle/>
          <a:p>
            <a:pPr lvl="0">
              <a:lnSpc>
                <a:spcPct val="80000"/>
              </a:lnSpc>
            </a:pPr>
            <a:r>
              <a:rPr lang="en-US" sz="1400" dirty="0" smtClean="0">
                <a:cs typeface="Lucida Handwriting"/>
              </a:rPr>
              <a:t>June 12-13, 2017</a:t>
            </a:r>
            <a:endParaRPr lang="en-US" sz="1400" dirty="0">
              <a:cs typeface="Lucida Handwriting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Imbalance in visualization routines poses an opportunity for performance improvements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000" dirty="0" smtClean="0"/>
              <a:t>Canonical example = </a:t>
            </a:r>
            <a:r>
              <a:rPr lang="en-US" sz="2000" dirty="0" err="1" smtClean="0"/>
              <a:t>isosurfacing</a:t>
            </a:r>
            <a:endParaRPr lang="en-US" sz="2000" dirty="0" smtClean="0"/>
          </a:p>
          <a:p>
            <a:pPr lvl="1"/>
            <a:r>
              <a:rPr lang="en-US" sz="1800" dirty="0" smtClean="0"/>
              <a:t>Geometry (</a:t>
            </a:r>
            <a:r>
              <a:rPr lang="en-US" sz="1800" i="1" dirty="0" smtClean="0"/>
              <a:t>i.e.</a:t>
            </a:r>
            <a:r>
              <a:rPr lang="en-US" sz="1800" dirty="0" smtClean="0"/>
              <a:t>,</a:t>
            </a:r>
            <a:r>
              <a:rPr lang="en-US" sz="1800" i="1" dirty="0" smtClean="0"/>
              <a:t> </a:t>
            </a:r>
            <a:r>
              <a:rPr lang="en-US" sz="1800" dirty="0" smtClean="0"/>
              <a:t>work) will not be symmetrical</a:t>
            </a:r>
          </a:p>
          <a:p>
            <a:pPr lvl="1"/>
            <a:r>
              <a:rPr lang="en-US" sz="1800" dirty="0" smtClean="0"/>
              <a:t>Work per node will vary...some nodes will have lots of work, others with no work</a:t>
            </a:r>
          </a:p>
          <a:p>
            <a:r>
              <a:rPr lang="en-US" sz="2000" b="1" dirty="0" smtClean="0"/>
              <a:t>Give </a:t>
            </a:r>
            <a:r>
              <a:rPr lang="en-US" sz="2000" dirty="0" smtClean="0"/>
              <a:t>power to rank with lots of work</a:t>
            </a:r>
          </a:p>
          <a:p>
            <a:r>
              <a:rPr lang="en-US" sz="2000" b="1" dirty="0" smtClean="0"/>
              <a:t>Take </a:t>
            </a:r>
            <a:r>
              <a:rPr lang="en-US" sz="2000" dirty="0" smtClean="0"/>
              <a:t>power away from rank with less work</a:t>
            </a:r>
          </a:p>
          <a:p>
            <a:r>
              <a:rPr lang="en-US" sz="2000" dirty="0" smtClean="0"/>
              <a:t>Improve overall runtime</a:t>
            </a:r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4564279" y="1096152"/>
            <a:ext cx="1761973" cy="1651489"/>
            <a:chOff x="5354200" y="1096152"/>
            <a:chExt cx="2796742" cy="2604714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03874" y="1096153"/>
              <a:ext cx="2697389" cy="2604713"/>
            </a:xfrm>
            <a:prstGeom prst="rect">
              <a:avLst/>
            </a:prstGeom>
          </p:spPr>
        </p:pic>
        <p:grpSp>
          <p:nvGrpSpPr>
            <p:cNvPr id="25" name="Group 24"/>
            <p:cNvGrpSpPr/>
            <p:nvPr/>
          </p:nvGrpSpPr>
          <p:grpSpPr>
            <a:xfrm>
              <a:off x="5354200" y="1096152"/>
              <a:ext cx="2796742" cy="2595395"/>
              <a:chOff x="5354200" y="1096152"/>
              <a:chExt cx="2796742" cy="2595395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5354200" y="1096152"/>
                <a:ext cx="2796742" cy="2595395"/>
                <a:chOff x="5354200" y="1077516"/>
                <a:chExt cx="1280162" cy="1163862"/>
              </a:xfrm>
            </p:grpSpPr>
            <p:sp>
              <p:nvSpPr>
                <p:cNvPr id="7" name="Rectangle 6"/>
                <p:cNvSpPr/>
                <p:nvPr/>
              </p:nvSpPr>
              <p:spPr bwMode="auto">
                <a:xfrm>
                  <a:off x="5354202" y="1077516"/>
                  <a:ext cx="1280160" cy="1159683"/>
                </a:xfrm>
                <a:prstGeom prst="rect">
                  <a:avLst/>
                </a:prstGeom>
                <a:noFill/>
                <a:ln>
                  <a:solidFill>
                    <a:schemeClr val="accent1">
                      <a:lumMod val="75000"/>
                    </a:schemeClr>
                  </a:solidFill>
                  <a:headEnd/>
                  <a:tailEnd/>
                </a:ln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b">
                  <a:prstTxWarp prst="textNoShape">
                    <a:avLst/>
                  </a:prstTxWarp>
                </a:bodyPr>
                <a:lstStyle/>
                <a:p>
                  <a:pPr algn="ctr">
                    <a:spcBef>
                      <a:spcPct val="0"/>
                    </a:spcBef>
                  </a:pPr>
                  <a:endParaRPr lang="en-US" sz="1600" dirty="0">
                    <a:solidFill>
                      <a:srgbClr val="000000"/>
                    </a:solidFill>
                  </a:endParaRPr>
                </a:p>
              </p:txBody>
            </p:sp>
            <p:cxnSp>
              <p:nvCxnSpPr>
                <p:cNvPr id="8" name="Straight Connector 7"/>
                <p:cNvCxnSpPr/>
                <p:nvPr/>
              </p:nvCxnSpPr>
              <p:spPr>
                <a:xfrm>
                  <a:off x="5994282" y="1077516"/>
                  <a:ext cx="0" cy="1159683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Connector 8"/>
                <p:cNvCxnSpPr/>
                <p:nvPr/>
              </p:nvCxnSpPr>
              <p:spPr>
                <a:xfrm>
                  <a:off x="5354202" y="1657358"/>
                  <a:ext cx="1280160" cy="0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/>
                <p:cNvCxnSpPr/>
                <p:nvPr/>
              </p:nvCxnSpPr>
              <p:spPr>
                <a:xfrm>
                  <a:off x="6352904" y="1077516"/>
                  <a:ext cx="0" cy="1159683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/>
                <p:cNvCxnSpPr/>
                <p:nvPr/>
              </p:nvCxnSpPr>
              <p:spPr>
                <a:xfrm>
                  <a:off x="5627723" y="1081695"/>
                  <a:ext cx="0" cy="1159683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>
                  <a:off x="5354202" y="1974118"/>
                  <a:ext cx="1280160" cy="0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>
                  <a:off x="5354200" y="1319995"/>
                  <a:ext cx="1280160" cy="0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5" name="Straight Connector 14"/>
              <p:cNvCxnSpPr/>
              <p:nvPr/>
            </p:nvCxnSpPr>
            <p:spPr>
              <a:xfrm>
                <a:off x="6349966" y="1096154"/>
                <a:ext cx="0" cy="2586076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5651876" y="1096153"/>
                <a:ext cx="0" cy="2586076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7166044" y="1096154"/>
                <a:ext cx="0" cy="2586076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7864134" y="1096154"/>
                <a:ext cx="0" cy="2586076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5354204" y="1327161"/>
                <a:ext cx="2796738" cy="0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5354200" y="2015419"/>
                <a:ext cx="2796738" cy="0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5354204" y="2772503"/>
                <a:ext cx="2796738" cy="0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5354204" y="3391935"/>
                <a:ext cx="2796738" cy="0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599" y="2838752"/>
            <a:ext cx="890954" cy="7315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366" y="2819934"/>
            <a:ext cx="731261" cy="73126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372" y="2832759"/>
            <a:ext cx="562708" cy="731520"/>
          </a:xfrm>
          <a:prstGeom prst="rect">
            <a:avLst/>
          </a:prstGeom>
        </p:spPr>
      </p:pic>
      <p:cxnSp>
        <p:nvCxnSpPr>
          <p:cNvPr id="35" name="Straight Connector 34"/>
          <p:cNvCxnSpPr/>
          <p:nvPr/>
        </p:nvCxnSpPr>
        <p:spPr>
          <a:xfrm>
            <a:off x="4918435" y="3721018"/>
            <a:ext cx="0" cy="983659"/>
          </a:xfrm>
          <a:prstGeom prst="line">
            <a:avLst/>
          </a:prstGeom>
          <a:ln w="28575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905795" y="4697143"/>
            <a:ext cx="3416132" cy="41"/>
          </a:xfrm>
          <a:prstGeom prst="line">
            <a:avLst/>
          </a:prstGeom>
          <a:ln w="28575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4245773" y="4012277"/>
            <a:ext cx="966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Power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 bwMode="auto">
          <a:xfrm>
            <a:off x="5199408" y="4044288"/>
            <a:ext cx="374754" cy="6302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solidFill>
              <a:schemeClr val="accent1">
                <a:lumMod val="75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r>
              <a:rPr lang="en-US" sz="14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6190178" y="4038968"/>
            <a:ext cx="374754" cy="6302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solidFill>
              <a:schemeClr val="accent1">
                <a:lumMod val="75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7354045" y="4044288"/>
            <a:ext cx="374754" cy="6302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solidFill>
              <a:schemeClr val="accent1">
                <a:lumMod val="75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236921" y="4146933"/>
            <a:ext cx="899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15</a:t>
            </a:r>
            <a:endParaRPr lang="en-US" dirty="0"/>
          </a:p>
        </p:txBody>
      </p:sp>
      <p:cxnSp>
        <p:nvCxnSpPr>
          <p:cNvPr id="30" name="Straight Arrow Connector 29"/>
          <p:cNvCxnSpPr>
            <a:stCxn id="23" idx="1"/>
          </p:cNvCxnSpPr>
          <p:nvPr/>
        </p:nvCxnSpPr>
        <p:spPr>
          <a:xfrm flipH="1" flipV="1">
            <a:off x="4608844" y="2063763"/>
            <a:ext cx="513528" cy="1134756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6" idx="0"/>
          </p:cNvCxnSpPr>
          <p:nvPr/>
        </p:nvCxnSpPr>
        <p:spPr>
          <a:xfrm flipH="1" flipV="1">
            <a:off x="4590566" y="2288239"/>
            <a:ext cx="1734431" cy="531695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5" idx="0"/>
          </p:cNvCxnSpPr>
          <p:nvPr/>
        </p:nvCxnSpPr>
        <p:spPr>
          <a:xfrm flipH="1" flipV="1">
            <a:off x="5282176" y="2245854"/>
            <a:ext cx="2172900" cy="592898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4919345" y="4032950"/>
            <a:ext cx="3416132" cy="41"/>
          </a:xfrm>
          <a:prstGeom prst="line">
            <a:avLst/>
          </a:prstGeom>
          <a:ln w="28575" cmpd="sng">
            <a:solidFill>
              <a:schemeClr val="accent1">
                <a:lumMod val="7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297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Imbalance in visualization routines poses an opportunity for performance improvements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000" dirty="0" smtClean="0"/>
              <a:t>Canonical example = </a:t>
            </a:r>
            <a:r>
              <a:rPr lang="en-US" sz="2000" dirty="0" err="1" smtClean="0"/>
              <a:t>isosurfacing</a:t>
            </a:r>
            <a:endParaRPr lang="en-US" sz="2000" dirty="0" smtClean="0"/>
          </a:p>
          <a:p>
            <a:pPr lvl="1"/>
            <a:r>
              <a:rPr lang="en-US" sz="1800" dirty="0" smtClean="0"/>
              <a:t>Geometry (</a:t>
            </a:r>
            <a:r>
              <a:rPr lang="en-US" sz="1800" i="1" dirty="0" smtClean="0"/>
              <a:t>i.e.</a:t>
            </a:r>
            <a:r>
              <a:rPr lang="en-US" sz="1800" dirty="0" smtClean="0"/>
              <a:t>,</a:t>
            </a:r>
            <a:r>
              <a:rPr lang="en-US" sz="1800" i="1" dirty="0" smtClean="0"/>
              <a:t> </a:t>
            </a:r>
            <a:r>
              <a:rPr lang="en-US" sz="1800" dirty="0" smtClean="0"/>
              <a:t>work) will not be symmetrical</a:t>
            </a:r>
          </a:p>
          <a:p>
            <a:pPr lvl="1"/>
            <a:r>
              <a:rPr lang="en-US" sz="1800" dirty="0" smtClean="0"/>
              <a:t>Work per node will vary...some nodes will have lots of work, others with no work</a:t>
            </a:r>
          </a:p>
          <a:p>
            <a:r>
              <a:rPr lang="en-US" sz="2000" b="1" dirty="0" smtClean="0"/>
              <a:t>Give </a:t>
            </a:r>
            <a:r>
              <a:rPr lang="en-US" sz="2000" dirty="0" smtClean="0"/>
              <a:t>power to rank with lots of work</a:t>
            </a:r>
          </a:p>
          <a:p>
            <a:r>
              <a:rPr lang="en-US" sz="2000" b="1" dirty="0" smtClean="0"/>
              <a:t>Take </a:t>
            </a:r>
            <a:r>
              <a:rPr lang="en-US" sz="2000" dirty="0" smtClean="0"/>
              <a:t>power away from rank with less work</a:t>
            </a:r>
          </a:p>
          <a:p>
            <a:r>
              <a:rPr lang="en-US" sz="2000" dirty="0" smtClean="0"/>
              <a:t>Improve overall runtime</a:t>
            </a:r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4564279" y="1096152"/>
            <a:ext cx="1761973" cy="1651489"/>
            <a:chOff x="5354200" y="1096152"/>
            <a:chExt cx="2796742" cy="2604714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03874" y="1096153"/>
              <a:ext cx="2697389" cy="2604713"/>
            </a:xfrm>
            <a:prstGeom prst="rect">
              <a:avLst/>
            </a:prstGeom>
          </p:spPr>
        </p:pic>
        <p:grpSp>
          <p:nvGrpSpPr>
            <p:cNvPr id="25" name="Group 24"/>
            <p:cNvGrpSpPr/>
            <p:nvPr/>
          </p:nvGrpSpPr>
          <p:grpSpPr>
            <a:xfrm>
              <a:off x="5354200" y="1096152"/>
              <a:ext cx="2796742" cy="2595395"/>
              <a:chOff x="5354200" y="1096152"/>
              <a:chExt cx="2796742" cy="2595395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5354200" y="1096152"/>
                <a:ext cx="2796742" cy="2595395"/>
                <a:chOff x="5354200" y="1077516"/>
                <a:chExt cx="1280162" cy="1163862"/>
              </a:xfrm>
            </p:grpSpPr>
            <p:sp>
              <p:nvSpPr>
                <p:cNvPr id="7" name="Rectangle 6"/>
                <p:cNvSpPr/>
                <p:nvPr/>
              </p:nvSpPr>
              <p:spPr bwMode="auto">
                <a:xfrm>
                  <a:off x="5354202" y="1077516"/>
                  <a:ext cx="1280160" cy="1159683"/>
                </a:xfrm>
                <a:prstGeom prst="rect">
                  <a:avLst/>
                </a:prstGeom>
                <a:noFill/>
                <a:ln>
                  <a:solidFill>
                    <a:schemeClr val="accent1">
                      <a:lumMod val="75000"/>
                    </a:schemeClr>
                  </a:solidFill>
                  <a:headEnd/>
                  <a:tailEnd/>
                </a:ln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b">
                  <a:prstTxWarp prst="textNoShape">
                    <a:avLst/>
                  </a:prstTxWarp>
                </a:bodyPr>
                <a:lstStyle/>
                <a:p>
                  <a:pPr algn="ctr">
                    <a:spcBef>
                      <a:spcPct val="0"/>
                    </a:spcBef>
                  </a:pPr>
                  <a:endParaRPr lang="en-US" sz="1600" dirty="0">
                    <a:solidFill>
                      <a:srgbClr val="000000"/>
                    </a:solidFill>
                  </a:endParaRPr>
                </a:p>
              </p:txBody>
            </p:sp>
            <p:cxnSp>
              <p:nvCxnSpPr>
                <p:cNvPr id="8" name="Straight Connector 7"/>
                <p:cNvCxnSpPr/>
                <p:nvPr/>
              </p:nvCxnSpPr>
              <p:spPr>
                <a:xfrm>
                  <a:off x="5994282" y="1077516"/>
                  <a:ext cx="0" cy="1159683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Connector 8"/>
                <p:cNvCxnSpPr/>
                <p:nvPr/>
              </p:nvCxnSpPr>
              <p:spPr>
                <a:xfrm>
                  <a:off x="5354202" y="1657358"/>
                  <a:ext cx="1280160" cy="0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/>
                <p:cNvCxnSpPr/>
                <p:nvPr/>
              </p:nvCxnSpPr>
              <p:spPr>
                <a:xfrm>
                  <a:off x="6352904" y="1077516"/>
                  <a:ext cx="0" cy="1159683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/>
                <p:cNvCxnSpPr/>
                <p:nvPr/>
              </p:nvCxnSpPr>
              <p:spPr>
                <a:xfrm>
                  <a:off x="5627723" y="1081695"/>
                  <a:ext cx="0" cy="1159683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>
                  <a:off x="5354202" y="1974118"/>
                  <a:ext cx="1280160" cy="0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>
                  <a:off x="5354200" y="1319995"/>
                  <a:ext cx="1280160" cy="0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5" name="Straight Connector 14"/>
              <p:cNvCxnSpPr/>
              <p:nvPr/>
            </p:nvCxnSpPr>
            <p:spPr>
              <a:xfrm>
                <a:off x="6349966" y="1096154"/>
                <a:ext cx="0" cy="2586076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5651876" y="1096153"/>
                <a:ext cx="0" cy="2586076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7166044" y="1096154"/>
                <a:ext cx="0" cy="2586076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7864134" y="1096154"/>
                <a:ext cx="0" cy="2586076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5354204" y="1327161"/>
                <a:ext cx="2796738" cy="0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5354200" y="2015419"/>
                <a:ext cx="2796738" cy="0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5354204" y="2772503"/>
                <a:ext cx="2796738" cy="0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5354204" y="3391935"/>
                <a:ext cx="2796738" cy="0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5" name="Straight Connector 34"/>
          <p:cNvCxnSpPr/>
          <p:nvPr/>
        </p:nvCxnSpPr>
        <p:spPr>
          <a:xfrm>
            <a:off x="4918435" y="3721018"/>
            <a:ext cx="0" cy="983659"/>
          </a:xfrm>
          <a:prstGeom prst="line">
            <a:avLst/>
          </a:prstGeom>
          <a:ln w="28575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905795" y="4697143"/>
            <a:ext cx="3416132" cy="41"/>
          </a:xfrm>
          <a:prstGeom prst="line">
            <a:avLst/>
          </a:prstGeom>
          <a:ln w="28575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4245773" y="4012277"/>
            <a:ext cx="966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Power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8236921" y="4146933"/>
            <a:ext cx="899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15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 bwMode="auto">
          <a:xfrm>
            <a:off x="7349481" y="3730743"/>
            <a:ext cx="374754" cy="935693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solidFill>
              <a:schemeClr val="accent1">
                <a:lumMod val="75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r>
              <a:rPr lang="en-US" sz="1600" dirty="0">
                <a:solidFill>
                  <a:srgbClr val="000000"/>
                </a:solidFill>
              </a:rPr>
              <a:t>9</a:t>
            </a:r>
          </a:p>
        </p:txBody>
      </p:sp>
      <p:sp>
        <p:nvSpPr>
          <p:cNvPr id="43" name="Rectangle 42"/>
          <p:cNvSpPr/>
          <p:nvPr/>
        </p:nvSpPr>
        <p:spPr bwMode="auto">
          <a:xfrm>
            <a:off x="6171441" y="4230795"/>
            <a:ext cx="412229" cy="4323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solidFill>
              <a:schemeClr val="accent1">
                <a:lumMod val="75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r>
              <a:rPr lang="en-US" sz="1600" dirty="0" smtClean="0">
                <a:solidFill>
                  <a:srgbClr val="000000"/>
                </a:solidFill>
              </a:rPr>
              <a:t>4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5203397" y="4359398"/>
            <a:ext cx="374754" cy="305147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solidFill>
              <a:schemeClr val="accent1">
                <a:lumMod val="75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r>
              <a:rPr lang="en-US" sz="1600" dirty="0" smtClean="0">
                <a:solidFill>
                  <a:srgbClr val="000000"/>
                </a:solidFill>
              </a:rPr>
              <a:t>2</a:t>
            </a:r>
            <a:endParaRPr lang="en-US" sz="1600" dirty="0">
              <a:solidFill>
                <a:srgbClr val="000000"/>
              </a:solidFill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 flipV="1">
            <a:off x="4919345" y="4032950"/>
            <a:ext cx="3416132" cy="41"/>
          </a:xfrm>
          <a:prstGeom prst="line">
            <a:avLst/>
          </a:prstGeom>
          <a:ln w="28575" cmpd="sng">
            <a:solidFill>
              <a:schemeClr val="accent1">
                <a:lumMod val="7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599" y="2838752"/>
            <a:ext cx="890954" cy="73152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366" y="2819934"/>
            <a:ext cx="731261" cy="731261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372" y="2832759"/>
            <a:ext cx="562708" cy="731520"/>
          </a:xfrm>
          <a:prstGeom prst="rect">
            <a:avLst/>
          </a:prstGeom>
        </p:spPr>
      </p:pic>
      <p:cxnSp>
        <p:nvCxnSpPr>
          <p:cNvPr id="59" name="Straight Arrow Connector 58"/>
          <p:cNvCxnSpPr/>
          <p:nvPr/>
        </p:nvCxnSpPr>
        <p:spPr>
          <a:xfrm flipH="1" flipV="1">
            <a:off x="4608844" y="2063763"/>
            <a:ext cx="513528" cy="1134756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60" idx="0"/>
          </p:cNvCxnSpPr>
          <p:nvPr/>
        </p:nvCxnSpPr>
        <p:spPr>
          <a:xfrm flipH="1" flipV="1">
            <a:off x="4590566" y="2288239"/>
            <a:ext cx="1734431" cy="531695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9" idx="0"/>
          </p:cNvCxnSpPr>
          <p:nvPr/>
        </p:nvCxnSpPr>
        <p:spPr>
          <a:xfrm flipH="1" flipV="1">
            <a:off x="5282176" y="2245854"/>
            <a:ext cx="2172900" cy="592898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ectangle 7"/>
          <p:cNvSpPr>
            <a:spLocks noChangeArrowheads="1"/>
          </p:cNvSpPr>
          <p:nvPr/>
        </p:nvSpPr>
        <p:spPr bwMode="auto">
          <a:xfrm>
            <a:off x="1490137" y="2103680"/>
            <a:ext cx="6164826" cy="101566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So, which ranks have more work and which have less?</a:t>
            </a:r>
          </a:p>
          <a:p>
            <a:pPr algn="ctr" eaLnBrk="0" hangingPunct="0"/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need to know this before they start executing.</a:t>
            </a:r>
          </a:p>
          <a:p>
            <a:pPr algn="ctr" eaLnBrk="0" hangingPunct="0"/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Idea: Let’s use performance modeling!</a:t>
            </a: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533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This study: </a:t>
            </a:r>
            <a:r>
              <a:rPr lang="en-US" sz="2000" dirty="0" err="1" smtClean="0"/>
              <a:t>PaViz</a:t>
            </a:r>
            <a:endParaRPr lang="en-US" sz="2000" dirty="0" smtClean="0"/>
          </a:p>
          <a:p>
            <a:pPr lvl="1"/>
            <a:r>
              <a:rPr lang="en-US" sz="1800" dirty="0" smtClean="0"/>
              <a:t>Software power-aware runtime framework</a:t>
            </a:r>
          </a:p>
          <a:p>
            <a:pPr lvl="1"/>
            <a:r>
              <a:rPr lang="en-US" sz="1800" dirty="0" smtClean="0"/>
              <a:t>Uses predicted execution times per node to assign a schedule of power allocations</a:t>
            </a:r>
          </a:p>
          <a:p>
            <a:pPr lvl="1"/>
            <a:endParaRPr lang="en-US" dirty="0"/>
          </a:p>
          <a:p>
            <a:r>
              <a:rPr lang="en-US" sz="2000" dirty="0" smtClean="0"/>
              <a:t>System focus is on rendering</a:t>
            </a:r>
          </a:p>
          <a:p>
            <a:pPr lvl="1"/>
            <a:r>
              <a:rPr lang="en-US" sz="1800" dirty="0" smtClean="0"/>
              <a:t>Incorporates existing performance model</a:t>
            </a:r>
          </a:p>
          <a:p>
            <a:pPr lvl="1"/>
            <a:r>
              <a:rPr lang="en-US" sz="1800" dirty="0" smtClean="0"/>
              <a:t>Key phase in the visualization pipeline</a:t>
            </a:r>
          </a:p>
          <a:p>
            <a:pPr lvl="1"/>
            <a:r>
              <a:rPr lang="en-US" sz="1800" dirty="0" smtClean="0"/>
              <a:t>Typically a very fast operation, but could be very 	                                                                       time-consuming (CINEMA)</a:t>
            </a:r>
            <a:endParaRPr lang="en-US" sz="1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PaViz</a:t>
            </a:r>
            <a:r>
              <a:rPr lang="en-US" dirty="0" smtClean="0"/>
              <a:t>: </a:t>
            </a:r>
            <a:r>
              <a:rPr lang="en-US" u="sng" dirty="0" smtClean="0"/>
              <a:t>P</a:t>
            </a:r>
            <a:r>
              <a:rPr lang="en-US" dirty="0" smtClean="0"/>
              <a:t>ower-</a:t>
            </a:r>
            <a:r>
              <a:rPr lang="en-US" u="sng" dirty="0" smtClean="0"/>
              <a:t>A</a:t>
            </a:r>
            <a:r>
              <a:rPr lang="en-US" dirty="0" smtClean="0"/>
              <a:t>ware </a:t>
            </a:r>
            <a:r>
              <a:rPr lang="en-US" u="sng" dirty="0" smtClean="0"/>
              <a:t>Vis</a:t>
            </a:r>
            <a:r>
              <a:rPr lang="en-US" dirty="0" smtClean="0"/>
              <a:t>ualization Runtime Framework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5569139" y="1938055"/>
            <a:ext cx="2203261" cy="2084591"/>
            <a:chOff x="4718648" y="1077516"/>
            <a:chExt cx="3968496" cy="361660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8648" y="1077516"/>
              <a:ext cx="3968496" cy="3616609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 bwMode="auto">
            <a:xfrm>
              <a:off x="5378245" y="4227872"/>
              <a:ext cx="2182761" cy="314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/>
              <a:tailEnd/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 rot="16200000">
              <a:off x="3884146" y="2949273"/>
              <a:ext cx="2182761" cy="3744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/>
              <a:tailEnd/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rgbClr val="000000"/>
                </a:solidFill>
              </a:endParaRPr>
            </a:p>
          </p:txBody>
        </p:sp>
      </p:grpSp>
      <p:cxnSp>
        <p:nvCxnSpPr>
          <p:cNvPr id="14" name="Straight Arrow Connector 13"/>
          <p:cNvCxnSpPr/>
          <p:nvPr/>
        </p:nvCxnSpPr>
        <p:spPr>
          <a:xfrm flipV="1">
            <a:off x="5310121" y="3758852"/>
            <a:ext cx="723419" cy="97836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488814" y="4022646"/>
            <a:ext cx="2655186" cy="73866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Ahrens et. al “</a:t>
            </a:r>
            <a:r>
              <a:rPr lang="en-US" sz="1400" dirty="0"/>
              <a:t>An image-based approach to extreme scale </a:t>
            </a:r>
            <a:r>
              <a:rPr lang="en-US" sz="1400" i="1" dirty="0"/>
              <a:t>in situ</a:t>
            </a:r>
            <a:r>
              <a:rPr lang="en-US" sz="1400" dirty="0"/>
              <a:t> visualization and </a:t>
            </a:r>
            <a:r>
              <a:rPr lang="en-US" sz="1400" dirty="0" smtClean="0"/>
              <a:t>analysis”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365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Visualization + overprovisioning merits special attention</a:t>
            </a:r>
          </a:p>
          <a:p>
            <a:pPr lvl="1"/>
            <a:r>
              <a:rPr lang="en-US" sz="1800" b="1" dirty="0" smtClean="0"/>
              <a:t>Why?</a:t>
            </a:r>
            <a:r>
              <a:rPr lang="en-US" sz="1800" dirty="0" smtClean="0"/>
              <a:t> Visualization workloads are imbalanced and irregular</a:t>
            </a:r>
          </a:p>
          <a:p>
            <a:pPr lvl="1"/>
            <a:r>
              <a:rPr lang="en-US" sz="1800" dirty="0" smtClean="0">
                <a:sym typeface="Wingdings"/>
              </a:rPr>
              <a:t></a:t>
            </a:r>
            <a:r>
              <a:rPr lang="en-US" sz="1800" dirty="0" smtClean="0"/>
              <a:t> Need visualization-centric techniques to thrive in this constrained environment</a:t>
            </a:r>
          </a:p>
          <a:p>
            <a:endParaRPr lang="en-US" dirty="0" smtClean="0"/>
          </a:p>
          <a:p>
            <a:r>
              <a:rPr lang="en-US" sz="2000" b="1" dirty="0" smtClean="0"/>
              <a:t>Research Question</a:t>
            </a:r>
            <a:r>
              <a:rPr lang="en-US" sz="2000" dirty="0" smtClean="0"/>
              <a:t>: Can additional performance be gained by leveraging performance models for visualization algorithms?</a:t>
            </a:r>
          </a:p>
          <a:p>
            <a:pPr lvl="1"/>
            <a:r>
              <a:rPr lang="en-US" sz="1800" b="1" dirty="0" smtClean="0"/>
              <a:t>Idea</a:t>
            </a:r>
            <a:r>
              <a:rPr lang="en-US" sz="1800" dirty="0" smtClean="0"/>
              <a:t>: Alter per node power allocations based on predicted runtime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Putting It All Together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41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Motivation</a:t>
            </a:r>
          </a:p>
          <a:p>
            <a:r>
              <a:rPr lang="en-US" sz="2000" dirty="0" err="1" smtClean="0">
                <a:solidFill>
                  <a:schemeClr val="bg1">
                    <a:lumMod val="75000"/>
                  </a:schemeClr>
                </a:solidFill>
              </a:rPr>
              <a:t>PaViz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 and Research Questions</a:t>
            </a:r>
          </a:p>
          <a:p>
            <a:r>
              <a:rPr lang="en-US" sz="2000" dirty="0" smtClean="0"/>
              <a:t>Study Overview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Results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Takeaways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Outline</a:t>
            </a:r>
          </a:p>
        </p:txBody>
      </p:sp>
    </p:spTree>
    <p:extLst>
      <p:ext uri="{BB962C8B-B14F-4D97-AF65-F5344CB8AC3E}">
        <p14:creationId xmlns:p14="http://schemas.microsoft.com/office/powerpoint/2010/main" val="545671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Image-order algorithm</a:t>
            </a:r>
          </a:p>
          <a:p>
            <a:pPr lvl="1"/>
            <a:r>
              <a:rPr lang="en-US" sz="1800" dirty="0" smtClean="0"/>
              <a:t>For each pixel, trace a ray through the volume and sample at regular intervals</a:t>
            </a:r>
          </a:p>
          <a:p>
            <a:endParaRPr lang="en-US" dirty="0" smtClean="0"/>
          </a:p>
          <a:p>
            <a:r>
              <a:rPr lang="en-US" sz="2000" dirty="0" smtClean="0"/>
              <a:t>Volume rendering performance  			 		               is influenced by three key factors:</a:t>
            </a:r>
          </a:p>
          <a:p>
            <a:pPr lvl="1"/>
            <a:r>
              <a:rPr lang="en-US" sz="1800" dirty="0" smtClean="0"/>
              <a:t>Number of unique cells sampled</a:t>
            </a:r>
          </a:p>
          <a:p>
            <a:pPr lvl="1"/>
            <a:r>
              <a:rPr lang="en-US" sz="1800" dirty="0" smtClean="0"/>
              <a:t>Total number of samples</a:t>
            </a:r>
          </a:p>
          <a:p>
            <a:pPr lvl="1"/>
            <a:r>
              <a:rPr lang="en-US" sz="1800" dirty="0" smtClean="0"/>
              <a:t>Number of pixels in image vs. 					</a:t>
            </a:r>
            <a:r>
              <a:rPr lang="en-US" sz="1800" dirty="0"/>
              <a:t> </a:t>
            </a:r>
            <a:r>
              <a:rPr lang="en-US" sz="1800" dirty="0" smtClean="0"/>
              <a:t>     number of active pixels</a:t>
            </a:r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Factors for Volume </a:t>
            </a:r>
            <a:r>
              <a:rPr lang="en-US" dirty="0"/>
              <a:t>R</a:t>
            </a:r>
            <a:r>
              <a:rPr lang="en-US" dirty="0" smtClean="0"/>
              <a:t>endering</a:t>
            </a:r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6305469" y="1888760"/>
            <a:ext cx="2538727" cy="2523953"/>
            <a:chOff x="6177280" y="1602006"/>
            <a:chExt cx="2540000" cy="2810708"/>
          </a:xfrm>
        </p:grpSpPr>
        <p:sp>
          <p:nvSpPr>
            <p:cNvPr id="4" name="Rectangle 3"/>
            <p:cNvSpPr/>
            <p:nvPr/>
          </p:nvSpPr>
          <p:spPr bwMode="auto">
            <a:xfrm>
              <a:off x="6177280" y="1879600"/>
              <a:ext cx="2519680" cy="2184400"/>
            </a:xfrm>
            <a:prstGeom prst="rect">
              <a:avLst/>
            </a:prstGeom>
            <a:noFill/>
            <a:ln>
              <a:solidFill>
                <a:schemeClr val="tx1"/>
              </a:solidFill>
              <a:headEnd/>
              <a:tailE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6939280" y="2326640"/>
              <a:ext cx="1107440" cy="14325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/>
              <a:tailE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chemeClr val="tx1"/>
                </a:solidFill>
              </a:endParaRPr>
            </a:p>
          </p:txBody>
        </p:sp>
        <p:pic>
          <p:nvPicPr>
            <p:cNvPr id="6" name="Picture 5" descr="Screen Shot 2016-11-12 at 6.07.03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8000" y="2275840"/>
              <a:ext cx="1216660" cy="1548028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766560" y="1602006"/>
              <a:ext cx="134112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Calibri" charset="0"/>
                  <a:ea typeface="Calibri" charset="0"/>
                  <a:cs typeface="Calibri" charset="0"/>
                </a:rPr>
                <a:t>Image Size</a:t>
              </a:r>
              <a:endParaRPr lang="en-US" sz="1600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786880" y="2001520"/>
              <a:ext cx="13411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Calibri" charset="0"/>
                  <a:ea typeface="Calibri" charset="0"/>
                  <a:cs typeface="Calibri" charset="0"/>
                </a:rPr>
                <a:t>Active Pixels</a:t>
              </a:r>
              <a:endParaRPr lang="en-US" sz="1600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888480" y="2316480"/>
              <a:ext cx="1158240" cy="148336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headEnd/>
              <a:tailE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197600" y="4074160"/>
              <a:ext cx="25196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Calibri" charset="0"/>
                  <a:ea typeface="Calibri" charset="0"/>
                  <a:cs typeface="Calibri" charset="0"/>
                </a:rPr>
                <a:t>Screen Space Bounding Box</a:t>
              </a:r>
              <a:endParaRPr lang="en-US" sz="1600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234388" y="1696983"/>
            <a:ext cx="1818640" cy="2909219"/>
            <a:chOff x="3942080" y="1795882"/>
            <a:chExt cx="1818640" cy="2909219"/>
          </a:xfrm>
        </p:grpSpPr>
        <p:grpSp>
          <p:nvGrpSpPr>
            <p:cNvPr id="9" name="Group 8"/>
            <p:cNvGrpSpPr/>
            <p:nvPr/>
          </p:nvGrpSpPr>
          <p:grpSpPr>
            <a:xfrm>
              <a:off x="3942080" y="1795882"/>
              <a:ext cx="1818640" cy="2382418"/>
              <a:chOff x="3962400" y="2100682"/>
              <a:chExt cx="1818640" cy="2382418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3962400" y="2100682"/>
                <a:ext cx="1818640" cy="2382418"/>
                <a:chOff x="2153920" y="2131162"/>
                <a:chExt cx="1818640" cy="2382418"/>
              </a:xfrm>
            </p:grpSpPr>
            <p:pic>
              <p:nvPicPr>
                <p:cNvPr id="12" name="Picture 11" descr="Screen Shot 2016-11-12 at 6.38.40 PM.png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53920" y="2131162"/>
                  <a:ext cx="1818640" cy="2382418"/>
                </a:xfrm>
                <a:prstGeom prst="rect">
                  <a:avLst/>
                </a:prstGeom>
              </p:spPr>
            </p:pic>
            <p:sp>
              <p:nvSpPr>
                <p:cNvPr id="13" name="Rectangle 12"/>
                <p:cNvSpPr/>
                <p:nvPr/>
              </p:nvSpPr>
              <p:spPr bwMode="auto">
                <a:xfrm>
                  <a:off x="2194560" y="2143760"/>
                  <a:ext cx="355600" cy="3251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  <a:headEnd/>
                  <a:tailEnd/>
                </a:ln>
                <a:effectLst/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b">
                  <a:prstTxWarp prst="textNoShape">
                    <a:avLst/>
                  </a:prstTxWarp>
                </a:bodyPr>
                <a:lstStyle/>
                <a:p>
                  <a:pPr algn="ctr">
                    <a:spcBef>
                      <a:spcPct val="0"/>
                    </a:spcBef>
                  </a:pPr>
                  <a:endParaRPr lang="en-US" sz="1600" dirty="0">
                    <a:solidFill>
                      <a:srgbClr val="000000"/>
                    </a:solidFill>
                  </a:endParaRPr>
                </a:p>
              </p:txBody>
            </p:sp>
          </p:grpSp>
          <p:sp>
            <p:nvSpPr>
              <p:cNvPr id="11" name="TextBox 10"/>
              <p:cNvSpPr txBox="1"/>
              <p:nvPr/>
            </p:nvSpPr>
            <p:spPr>
              <a:xfrm>
                <a:off x="4815840" y="3291840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 smtClean="0"/>
                  <a:t>x</a:t>
                </a:r>
                <a:endParaRPr lang="en-US" sz="2800" dirty="0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4180840" y="4120326"/>
              <a:ext cx="134112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Calibri" charset="0"/>
                  <a:ea typeface="Calibri" charset="0"/>
                  <a:cs typeface="Calibri" charset="0"/>
                </a:rPr>
                <a:t>Sample Along The Ray</a:t>
              </a:r>
              <a:endParaRPr lang="en-US" sz="1600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795520" y="261112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x</a:t>
              </a:r>
              <a:endParaRPr lang="en-US" sz="28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785360" y="224536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x</a:t>
              </a:r>
              <a:endParaRPr lang="en-US" sz="28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95520" y="184912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x</a:t>
              </a:r>
              <a:endParaRPr lang="en-US" sz="2800" dirty="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8128000" y="4509092"/>
            <a:ext cx="10089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c/o </a:t>
            </a:r>
            <a:r>
              <a:rPr lang="en-US" sz="1100" smtClean="0"/>
              <a:t>M Larsen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7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Predicted time to complete volume rendering per node:</a:t>
            </a:r>
          </a:p>
          <a:p>
            <a:endParaRPr lang="en-US" dirty="0" smtClean="0"/>
          </a:p>
          <a:p>
            <a:endParaRPr lang="en-US" sz="4000" dirty="0"/>
          </a:p>
          <a:p>
            <a:r>
              <a:rPr lang="en-US" sz="2000" dirty="0" smtClean="0"/>
              <a:t>AP = number of active pixels</a:t>
            </a:r>
          </a:p>
          <a:p>
            <a:r>
              <a:rPr lang="en-US" sz="2000" dirty="0" smtClean="0"/>
              <a:t>CS = number of cells spanned</a:t>
            </a:r>
          </a:p>
          <a:p>
            <a:r>
              <a:rPr lang="en-US" sz="2000" dirty="0" smtClean="0"/>
              <a:t>SPR = samples per ray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Volume </a:t>
            </a:r>
            <a:r>
              <a:rPr lang="en-US" dirty="0"/>
              <a:t>R</a:t>
            </a:r>
            <a:r>
              <a:rPr lang="en-US" dirty="0" smtClean="0"/>
              <a:t>endering </a:t>
            </a:r>
            <a:r>
              <a:rPr lang="en-US" dirty="0"/>
              <a:t>P</a:t>
            </a:r>
            <a:r>
              <a:rPr lang="en-US" dirty="0" smtClean="0"/>
              <a:t>erformance </a:t>
            </a:r>
            <a:r>
              <a:rPr lang="en-US" dirty="0"/>
              <a:t>M</a:t>
            </a:r>
            <a:r>
              <a:rPr lang="en-US" dirty="0" smtClean="0"/>
              <a:t>odel</a:t>
            </a:r>
            <a:endParaRPr lang="en-US" dirty="0"/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0" y="4458434"/>
            <a:ext cx="9144000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Larsen et al. “Performance Modeling of In Situ Rendering”. SC16</a:t>
            </a:r>
            <a:endParaRPr lang="en-US" sz="1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360" y="1399068"/>
            <a:ext cx="6967279" cy="705689"/>
          </a:xfrm>
          <a:prstGeom prst="rect">
            <a:avLst/>
          </a:prstGeom>
        </p:spPr>
      </p:pic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2551815" y="2484689"/>
            <a:ext cx="1570480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Cell Frequency</a:t>
            </a:r>
          </a:p>
        </p:txBody>
      </p:sp>
      <p:cxnSp>
        <p:nvCxnSpPr>
          <p:cNvPr id="8" name="Straight Arrow Connector 7"/>
          <p:cNvCxnSpPr>
            <a:stCxn id="7" idx="0"/>
          </p:cNvCxnSpPr>
          <p:nvPr/>
        </p:nvCxnSpPr>
        <p:spPr>
          <a:xfrm flipV="1">
            <a:off x="3337055" y="1913860"/>
            <a:ext cx="295884" cy="570829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7"/>
          <p:cNvSpPr>
            <a:spLocks noChangeArrowheads="1"/>
          </p:cNvSpPr>
          <p:nvPr/>
        </p:nvSpPr>
        <p:spPr bwMode="auto">
          <a:xfrm>
            <a:off x="5351649" y="2484688"/>
            <a:ext cx="1776173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Sample Frequency</a:t>
            </a:r>
          </a:p>
        </p:txBody>
      </p:sp>
      <p:cxnSp>
        <p:nvCxnSpPr>
          <p:cNvPr id="14" name="Straight Arrow Connector 13"/>
          <p:cNvCxnSpPr>
            <a:stCxn id="13" idx="0"/>
          </p:cNvCxnSpPr>
          <p:nvPr/>
        </p:nvCxnSpPr>
        <p:spPr>
          <a:xfrm flipH="1" flipV="1">
            <a:off x="6177518" y="1913861"/>
            <a:ext cx="62218" cy="570827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223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Strawman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5826" y="1077516"/>
            <a:ext cx="4913570" cy="3661149"/>
          </a:xfrm>
        </p:spPr>
        <p:txBody>
          <a:bodyPr>
            <a:normAutofit/>
          </a:bodyPr>
          <a:lstStyle/>
          <a:p>
            <a:r>
              <a:rPr lang="en-US" sz="2000" dirty="0" smtClean="0"/>
              <a:t>In situ visualization infrastructure connecting simulation to visualization</a:t>
            </a:r>
          </a:p>
          <a:p>
            <a:r>
              <a:rPr lang="en-US" sz="2000" dirty="0" smtClean="0"/>
              <a:t>Coupled with (3) proxy applications, </a:t>
            </a:r>
            <a:r>
              <a:rPr lang="en-US" sz="2000" b="1" dirty="0" smtClean="0"/>
              <a:t>CloverLeaf3D</a:t>
            </a:r>
            <a:r>
              <a:rPr lang="en-US" sz="2000" dirty="0" smtClean="0"/>
              <a:t>, </a:t>
            </a:r>
            <a:r>
              <a:rPr lang="en-US" sz="2000" dirty="0" err="1" smtClean="0"/>
              <a:t>Kripke</a:t>
            </a:r>
            <a:r>
              <a:rPr lang="en-US" sz="2000" dirty="0" smtClean="0"/>
              <a:t>, and </a:t>
            </a:r>
            <a:r>
              <a:rPr lang="en-US" sz="2000" dirty="0" err="1" smtClean="0"/>
              <a:t>Lulesh</a:t>
            </a:r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DOE </a:t>
            </a:r>
            <a:r>
              <a:rPr lang="en-US" sz="2000" dirty="0" err="1" smtClean="0"/>
              <a:t>Exascale</a:t>
            </a:r>
            <a:r>
              <a:rPr lang="en-US" sz="2000" dirty="0" smtClean="0"/>
              <a:t> Computing Project Alpine: </a:t>
            </a:r>
            <a:r>
              <a:rPr lang="en-US" sz="2000" dirty="0" smtClean="0">
                <a:hlinkClick r:id="rId3"/>
              </a:rPr>
              <a:t>https://github.com/alpine-dav/alpine</a:t>
            </a:r>
            <a:endParaRPr lang="en-US" sz="2000" dirty="0"/>
          </a:p>
        </p:txBody>
      </p:sp>
      <p:sp>
        <p:nvSpPr>
          <p:cNvPr id="37" name="Rectangle 7"/>
          <p:cNvSpPr>
            <a:spLocks noChangeArrowheads="1"/>
          </p:cNvSpPr>
          <p:nvPr/>
        </p:nvSpPr>
        <p:spPr bwMode="auto">
          <a:xfrm>
            <a:off x="0" y="4485627"/>
            <a:ext cx="9144000" cy="307777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4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Larsen et al. “Strawman: A Batch In Situ Visualization and Analysis Infrastructure for Multi-Physics Simulation Codes”. ISAV15</a:t>
            </a:r>
            <a:endParaRPr lang="en-US" sz="1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222" y="242096"/>
            <a:ext cx="2679164" cy="41223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702" y="2651228"/>
            <a:ext cx="1038645" cy="10164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88372" y="2651228"/>
            <a:ext cx="952697" cy="9403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1237" y="2651228"/>
            <a:ext cx="783918" cy="99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2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Architecture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LLNL’s Catalyst supercomputer</a:t>
            </a:r>
          </a:p>
          <a:p>
            <a:pPr lvl="1"/>
            <a:r>
              <a:rPr lang="en-US" sz="1800" dirty="0" smtClean="0"/>
              <a:t>Dual </a:t>
            </a:r>
            <a:r>
              <a:rPr lang="en-US" sz="1800" dirty="0"/>
              <a:t>socket </a:t>
            </a:r>
            <a:r>
              <a:rPr lang="en-US" sz="1800" dirty="0" smtClean="0"/>
              <a:t>nodes containing Intel Ivy Bridge CPUs each with 12 hyper-threaded cores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smtClean="0"/>
              <a:t>Nominal </a:t>
            </a:r>
            <a:r>
              <a:rPr lang="en-US" sz="1800" dirty="0"/>
              <a:t>CPU frequency of 2.4 </a:t>
            </a:r>
            <a:r>
              <a:rPr lang="en-US" sz="1800" dirty="0" smtClean="0"/>
              <a:t>GHz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Peak power draw of </a:t>
            </a:r>
            <a:r>
              <a:rPr lang="en-US" sz="1800" dirty="0" smtClean="0"/>
              <a:t>115W</a:t>
            </a:r>
            <a:endParaRPr lang="en-US" sz="1800" dirty="0"/>
          </a:p>
        </p:txBody>
      </p:sp>
      <p:sp>
        <p:nvSpPr>
          <p:cNvPr id="2" name="Content Placeholder 1"/>
          <p:cNvSpPr>
            <a:spLocks noGrp="1"/>
          </p:cNvSpPr>
          <p:nvPr>
            <p:ph idx="10"/>
          </p:nvPr>
        </p:nvSpPr>
        <p:spPr/>
        <p:txBody>
          <a:bodyPr>
            <a:normAutofit fontScale="92500"/>
          </a:bodyPr>
          <a:lstStyle/>
          <a:p>
            <a:r>
              <a:rPr lang="en-US" sz="2200" dirty="0" smtClean="0"/>
              <a:t>CPU power cap with Intel’s Running Average Power Limit (RAPL)</a:t>
            </a:r>
          </a:p>
          <a:p>
            <a:pPr lvl="1"/>
            <a:r>
              <a:rPr lang="en-US" sz="1900" dirty="0"/>
              <a:t>Over a given time window, the average power usage will not exceed the specified power cap</a:t>
            </a:r>
          </a:p>
          <a:p>
            <a:pPr lvl="1"/>
            <a:r>
              <a:rPr lang="en-US" sz="1900" dirty="0" smtClean="0"/>
              <a:t>Underlying firmware dithers CPU operating frequency and voltage </a:t>
            </a:r>
            <a:endParaRPr lang="en-US" sz="1900" dirty="0"/>
          </a:p>
          <a:p>
            <a:r>
              <a:rPr lang="en-US" sz="2200" dirty="0" smtClean="0"/>
              <a:t>LLNL’s </a:t>
            </a:r>
            <a:r>
              <a:rPr lang="en-US" sz="2200" i="1" dirty="0" err="1"/>
              <a:t>msr</a:t>
            </a:r>
            <a:r>
              <a:rPr lang="en-US" sz="2200" i="1" dirty="0"/>
              <a:t>-safe</a:t>
            </a:r>
            <a:r>
              <a:rPr lang="en-US" sz="2200" dirty="0"/>
              <a:t> </a:t>
            </a:r>
            <a:r>
              <a:rPr lang="en-US" sz="2200" dirty="0" smtClean="0"/>
              <a:t>kernel (</a:t>
            </a:r>
            <a:r>
              <a:rPr lang="en-US" sz="2200" dirty="0" smtClean="0">
                <a:hlinkClick r:id="rId3"/>
              </a:rPr>
              <a:t>https</a:t>
            </a:r>
            <a:r>
              <a:rPr lang="en-US" sz="2200" dirty="0">
                <a:hlinkClick r:id="rId3"/>
              </a:rPr>
              <a:t>://github.com/llnl/msr-safe)</a:t>
            </a:r>
            <a:r>
              <a:rPr lang="en-US" sz="2200" dirty="0"/>
              <a:t> </a:t>
            </a:r>
            <a:r>
              <a:rPr lang="en-US" sz="2200" dirty="0" smtClean="0"/>
              <a:t>enables </a:t>
            </a:r>
            <a:r>
              <a:rPr lang="en-US" sz="2200" dirty="0"/>
              <a:t>setting power caps from </a:t>
            </a:r>
            <a:r>
              <a:rPr lang="en-US" sz="2200" dirty="0" err="1" smtClean="0"/>
              <a:t>userspace</a:t>
            </a:r>
            <a:endParaRPr lang="en-US" sz="2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790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Rendering workload</a:t>
            </a:r>
            <a:endParaRPr lang="en-US" sz="20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050" y="1077516"/>
            <a:ext cx="3968750" cy="1197070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718304" y="1077515"/>
            <a:ext cx="3968496" cy="36611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85750" indent="-228600" algn="l" rtl="0" eaLnBrk="1" latinLnBrk="0" hangingPunct="1">
              <a:spcBef>
                <a:spcPts val="12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90000"/>
              <a:buFont typeface="Wingdings" charset="2"/>
              <a:buChar char="§"/>
              <a:tabLst/>
              <a:defRPr kumimoji="0" sz="18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28650" indent="-285750" algn="l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Calibri" panose="020F0502020204030204" pitchFamily="34" charset="0"/>
              <a:buChar char="—"/>
              <a:defRPr kumimoji="0"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800100" indent="-171450" algn="l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defRPr kumimoji="0"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028700" indent="-171450" algn="l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100000"/>
              <a:buFont typeface="Lucida Grande"/>
              <a:buChar char="–"/>
              <a:defRPr kumimoji="0"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257300" indent="-171450" algn="l" rtl="0" eaLnBrk="1" latinLnBrk="0" hangingPunct="1">
              <a:spcBef>
                <a:spcPts val="0"/>
              </a:spcBef>
              <a:spcAft>
                <a:spcPts val="600"/>
              </a:spcAft>
              <a:buClrTx/>
              <a:buFont typeface="Arial"/>
              <a:buChar char="•"/>
              <a:tabLst>
                <a:tab pos="1200150" algn="l"/>
              </a:tabLst>
              <a:defRPr kumimoji="0" lang="en-US"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endParaRPr lang="en-US" sz="2000" dirty="0"/>
          </a:p>
          <a:p>
            <a:pPr defTabSz="914400"/>
            <a:endParaRPr lang="en-US" sz="2000" dirty="0" smtClean="0"/>
          </a:p>
          <a:p>
            <a:pPr defTabSz="914400"/>
            <a:endParaRPr lang="en-US" sz="1000" dirty="0" smtClean="0"/>
          </a:p>
          <a:p>
            <a:pPr defTabSz="914400"/>
            <a:r>
              <a:rPr lang="en-US" sz="2000" dirty="0" smtClean="0"/>
              <a:t>Camera position affects imbalance level</a:t>
            </a:r>
          </a:p>
          <a:p>
            <a:pPr lvl="1" defTabSz="914400"/>
            <a:r>
              <a:rPr lang="en-US" sz="1800" b="1" dirty="0" smtClean="0"/>
              <a:t>Imbalance Factor</a:t>
            </a:r>
            <a:r>
              <a:rPr lang="en-US" sz="1800" dirty="0" smtClean="0"/>
              <a:t> = max runtime/min runtime</a:t>
            </a:r>
          </a:p>
          <a:p>
            <a:pPr lvl="1" defTabSz="914400"/>
            <a:r>
              <a:rPr lang="en-US" sz="1800" dirty="0" smtClean="0"/>
              <a:t>High </a:t>
            </a:r>
            <a:r>
              <a:rPr lang="en-US" sz="1800" b="1" dirty="0" smtClean="0"/>
              <a:t>Imbalance Factor</a:t>
            </a:r>
            <a:r>
              <a:rPr lang="en-US" sz="1800" dirty="0" smtClean="0"/>
              <a:t> = more imbalanced</a:t>
            </a:r>
            <a:endParaRPr lang="en-US" sz="1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33"/>
          <a:stretch/>
        </p:blipFill>
        <p:spPr>
          <a:xfrm>
            <a:off x="751805" y="3615711"/>
            <a:ext cx="1095683" cy="10972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43" r="34483"/>
          <a:stretch/>
        </p:blipFill>
        <p:spPr>
          <a:xfrm>
            <a:off x="1926169" y="3620277"/>
            <a:ext cx="1095911" cy="10972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13"/>
          <a:stretch/>
        </p:blipFill>
        <p:spPr>
          <a:xfrm>
            <a:off x="3105447" y="3615711"/>
            <a:ext cx="1107042" cy="10972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96580" y="768009"/>
            <a:ext cx="104742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ambria Math" charset="0"/>
                <a:ea typeface="Cambria Math" charset="0"/>
                <a:cs typeface="Cambria Math" charset="0"/>
              </a:rPr>
              <a:t>Imbalance Factor</a:t>
            </a:r>
            <a:endParaRPr lang="en-US" sz="1400" b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837114" y="2126157"/>
            <a:ext cx="6440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Rank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62844" y="3032199"/>
            <a:ext cx="14648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latin typeface="Calibri" charset="0"/>
                <a:ea typeface="Calibri" charset="0"/>
                <a:cs typeface="Calibri" charset="0"/>
              </a:rPr>
              <a:t>Camera inside</a:t>
            </a:r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: Imbalanced work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704984" y="1546667"/>
            <a:ext cx="1471103" cy="1652091"/>
            <a:chOff x="972541" y="1386348"/>
            <a:chExt cx="2939507" cy="3212795"/>
          </a:xfrm>
        </p:grpSpPr>
        <p:sp>
          <p:nvSpPr>
            <p:cNvPr id="16" name="Triangle 15"/>
            <p:cNvSpPr/>
            <p:nvPr/>
          </p:nvSpPr>
          <p:spPr bwMode="auto">
            <a:xfrm rot="10800000">
              <a:off x="972541" y="1386348"/>
              <a:ext cx="2939507" cy="2660654"/>
            </a:xfrm>
            <a:prstGeom prst="triangle">
              <a:avLst/>
            </a:prstGeom>
            <a:gradFill flip="none" rotWithShape="1">
              <a:gsLst>
                <a:gs pos="0">
                  <a:schemeClr val="bg1">
                    <a:lumMod val="65000"/>
                    <a:tint val="66000"/>
                    <a:satMod val="160000"/>
                    <a:alpha val="29000"/>
                  </a:schemeClr>
                </a:gs>
                <a:gs pos="50000">
                  <a:schemeClr val="bg1">
                    <a:lumMod val="65000"/>
                    <a:tint val="44500"/>
                    <a:satMod val="160000"/>
                  </a:schemeClr>
                </a:gs>
                <a:gs pos="100000">
                  <a:schemeClr val="bg1">
                    <a:lumMod val="6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solidFill>
                <a:schemeClr val="accent1">
                  <a:lumMod val="75000"/>
                </a:schemeClr>
              </a:solidFill>
              <a:headEnd/>
              <a:tailE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rgbClr val="000000"/>
                </a:solidFill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1785698" y="1531473"/>
              <a:ext cx="1280162" cy="3067670"/>
              <a:chOff x="1785698" y="1531473"/>
              <a:chExt cx="1280162" cy="3067670"/>
            </a:xfrm>
          </p:grpSpPr>
          <p:sp>
            <p:nvSpPr>
              <p:cNvPr id="18" name="Rectangle 17"/>
              <p:cNvSpPr/>
              <p:nvPr/>
            </p:nvSpPr>
            <p:spPr bwMode="auto">
              <a:xfrm>
                <a:off x="2339911" y="4238600"/>
                <a:ext cx="204506" cy="360543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tint val="66000"/>
                      <a:satMod val="160000"/>
                    </a:schemeClr>
                  </a:gs>
                  <a:gs pos="50000">
                    <a:schemeClr val="bg1">
                      <a:lumMod val="65000"/>
                      <a:tint val="44500"/>
                      <a:satMod val="160000"/>
                    </a:schemeClr>
                  </a:gs>
                  <a:gs pos="100000">
                    <a:schemeClr val="bg1">
                      <a:lumMod val="65000"/>
                      <a:tint val="23500"/>
                      <a:satMod val="160000"/>
                    </a:schemeClr>
                  </a:gs>
                </a:gsLst>
                <a:lin ang="16200000" scaled="1"/>
                <a:tileRect/>
              </a:gradFill>
              <a:ln>
                <a:solidFill>
                  <a:schemeClr val="accent1">
                    <a:lumMod val="75000"/>
                  </a:schemeClr>
                </a:solidFill>
                <a:headEnd/>
                <a:tailEnd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b">
                <a:prstTxWarp prst="textNoShape">
                  <a:avLst/>
                </a:prstTxWarp>
              </a:bodyPr>
              <a:lstStyle/>
              <a:p>
                <a:pPr algn="ctr">
                  <a:spcBef>
                    <a:spcPct val="0"/>
                  </a:spcBef>
                </a:pPr>
                <a:endParaRPr lang="en-US" sz="16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" name="Triangle 18"/>
              <p:cNvSpPr/>
              <p:nvPr/>
            </p:nvSpPr>
            <p:spPr bwMode="auto">
              <a:xfrm rot="10800000">
                <a:off x="2333185" y="4047525"/>
                <a:ext cx="217957" cy="178982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tint val="66000"/>
                      <a:satMod val="160000"/>
                    </a:schemeClr>
                  </a:gs>
                  <a:gs pos="50000">
                    <a:schemeClr val="bg1">
                      <a:lumMod val="65000"/>
                      <a:tint val="44500"/>
                      <a:satMod val="160000"/>
                    </a:schemeClr>
                  </a:gs>
                  <a:gs pos="100000">
                    <a:schemeClr val="bg1">
                      <a:lumMod val="65000"/>
                      <a:tint val="23500"/>
                      <a:satMod val="160000"/>
                    </a:schemeClr>
                  </a:gs>
                </a:gsLst>
                <a:lin ang="16200000" scaled="1"/>
                <a:tileRect/>
              </a:gradFill>
              <a:ln>
                <a:solidFill>
                  <a:schemeClr val="accent1">
                    <a:lumMod val="75000"/>
                  </a:schemeClr>
                </a:solidFill>
                <a:headEnd/>
                <a:tailEnd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b">
                <a:prstTxWarp prst="textNoShape">
                  <a:avLst/>
                </a:prstTxWarp>
              </a:bodyPr>
              <a:lstStyle/>
              <a:p>
                <a:pPr algn="ctr">
                  <a:spcBef>
                    <a:spcPct val="0"/>
                  </a:spcBef>
                </a:pPr>
                <a:endParaRPr lang="en-US" sz="1600" dirty="0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0" name="Group 19"/>
              <p:cNvGrpSpPr/>
              <p:nvPr/>
            </p:nvGrpSpPr>
            <p:grpSpPr>
              <a:xfrm>
                <a:off x="1785698" y="1531473"/>
                <a:ext cx="1280162" cy="1329107"/>
                <a:chOff x="4858989" y="2415478"/>
                <a:chExt cx="1280162" cy="1329107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4858991" y="2432620"/>
                  <a:ext cx="1280160" cy="1311965"/>
                  <a:chOff x="2305878" y="2051437"/>
                  <a:chExt cx="1280160" cy="1311965"/>
                </a:xfrm>
              </p:grpSpPr>
              <p:sp>
                <p:nvSpPr>
                  <p:cNvPr id="26" name="Rectangle 25"/>
                  <p:cNvSpPr/>
                  <p:nvPr/>
                </p:nvSpPr>
                <p:spPr bwMode="auto">
                  <a:xfrm>
                    <a:off x="2305878" y="2051437"/>
                    <a:ext cx="1280160" cy="1311965"/>
                  </a:xfrm>
                  <a:prstGeom prst="rect">
                    <a:avLst/>
                  </a:prstGeom>
                  <a:noFill/>
                  <a:ln>
                    <a:solidFill>
                      <a:schemeClr val="accent1">
                        <a:lumMod val="75000"/>
                      </a:schemeClr>
                    </a:solidFill>
                    <a:headEnd/>
                    <a:tailEnd/>
                  </a:ln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b">
                    <a:prstTxWarp prst="textNoShape">
                      <a:avLst/>
                    </a:prstTxWarp>
                  </a:bodyPr>
                  <a:lstStyle/>
                  <a:p>
                    <a:pPr algn="ctr">
                      <a:spcBef>
                        <a:spcPct val="0"/>
                      </a:spcBef>
                    </a:pPr>
                    <a:endParaRPr lang="en-US" sz="1600" dirty="0">
                      <a:solidFill>
                        <a:srgbClr val="000000"/>
                      </a:solidFill>
                    </a:endParaRPr>
                  </a:p>
                </p:txBody>
              </p:sp>
              <p:cxnSp>
                <p:nvCxnSpPr>
                  <p:cNvPr id="27" name="Straight Connector 26"/>
                  <p:cNvCxnSpPr/>
                  <p:nvPr/>
                </p:nvCxnSpPr>
                <p:spPr>
                  <a:xfrm>
                    <a:off x="2945958" y="2051437"/>
                    <a:ext cx="0" cy="1311965"/>
                  </a:xfrm>
                  <a:prstGeom prst="line">
                    <a:avLst/>
                  </a:prstGeom>
                  <a:ln w="19050" cmpd="sng">
                    <a:solidFill>
                      <a:schemeClr val="accent1">
                        <a:lumMod val="75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Straight Connector 27"/>
                  <p:cNvCxnSpPr/>
                  <p:nvPr/>
                </p:nvCxnSpPr>
                <p:spPr>
                  <a:xfrm>
                    <a:off x="2305878" y="2707420"/>
                    <a:ext cx="1280160" cy="0"/>
                  </a:xfrm>
                  <a:prstGeom prst="line">
                    <a:avLst/>
                  </a:prstGeom>
                  <a:ln w="19050" cmpd="sng">
                    <a:solidFill>
                      <a:schemeClr val="accent1">
                        <a:lumMod val="75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5880196" y="2415478"/>
                  <a:ext cx="0" cy="1311965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5132512" y="2415478"/>
                  <a:ext cx="0" cy="1311965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/>
                <p:cNvCxnSpPr/>
                <p:nvPr/>
              </p:nvCxnSpPr>
              <p:spPr>
                <a:xfrm>
                  <a:off x="4858991" y="3446958"/>
                  <a:ext cx="1280160" cy="0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/>
                <p:cNvCxnSpPr/>
                <p:nvPr/>
              </p:nvCxnSpPr>
              <p:spPr>
                <a:xfrm>
                  <a:off x="4858989" y="2706939"/>
                  <a:ext cx="1280160" cy="0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9" name="Group 28"/>
          <p:cNvGrpSpPr/>
          <p:nvPr/>
        </p:nvGrpSpPr>
        <p:grpSpPr>
          <a:xfrm>
            <a:off x="2419615" y="1545494"/>
            <a:ext cx="1472184" cy="1783080"/>
            <a:chOff x="1506887" y="1137720"/>
            <a:chExt cx="1839133" cy="2017223"/>
          </a:xfrm>
        </p:grpSpPr>
        <p:sp>
          <p:nvSpPr>
            <p:cNvPr id="30" name="Triangle 29"/>
            <p:cNvSpPr/>
            <p:nvPr/>
          </p:nvSpPr>
          <p:spPr bwMode="auto">
            <a:xfrm rot="10800000">
              <a:off x="1506887" y="1137720"/>
              <a:ext cx="1839133" cy="1448463"/>
            </a:xfrm>
            <a:prstGeom prst="triangle">
              <a:avLst/>
            </a:prstGeom>
            <a:gradFill flip="none" rotWithShape="1">
              <a:gsLst>
                <a:gs pos="0">
                  <a:schemeClr val="bg1">
                    <a:lumMod val="65000"/>
                    <a:tint val="66000"/>
                    <a:satMod val="160000"/>
                    <a:alpha val="29000"/>
                  </a:schemeClr>
                </a:gs>
                <a:gs pos="50000">
                  <a:schemeClr val="bg1">
                    <a:lumMod val="65000"/>
                    <a:tint val="44500"/>
                    <a:satMod val="160000"/>
                  </a:schemeClr>
                </a:gs>
                <a:gs pos="100000">
                  <a:schemeClr val="bg1">
                    <a:lumMod val="6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solidFill>
                <a:schemeClr val="accent1">
                  <a:lumMod val="75000"/>
                </a:schemeClr>
              </a:solidFill>
              <a:headEnd/>
              <a:tailE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rgbClr val="000000"/>
                </a:solidFill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785698" y="1531473"/>
              <a:ext cx="1280162" cy="1623470"/>
              <a:chOff x="1785698" y="1531473"/>
              <a:chExt cx="1280162" cy="1623470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1785698" y="1531473"/>
                <a:ext cx="1280162" cy="1329107"/>
                <a:chOff x="4858989" y="2415478"/>
                <a:chExt cx="1280162" cy="1329107"/>
              </a:xfrm>
            </p:grpSpPr>
            <p:grpSp>
              <p:nvGrpSpPr>
                <p:cNvPr id="35" name="Group 34"/>
                <p:cNvGrpSpPr/>
                <p:nvPr/>
              </p:nvGrpSpPr>
              <p:grpSpPr>
                <a:xfrm>
                  <a:off x="4858991" y="2432620"/>
                  <a:ext cx="1280160" cy="1311965"/>
                  <a:chOff x="2305878" y="2051437"/>
                  <a:chExt cx="1280160" cy="1311965"/>
                </a:xfrm>
              </p:grpSpPr>
              <p:sp>
                <p:nvSpPr>
                  <p:cNvPr id="40" name="Rectangle 39"/>
                  <p:cNvSpPr/>
                  <p:nvPr/>
                </p:nvSpPr>
                <p:spPr bwMode="auto">
                  <a:xfrm>
                    <a:off x="2305878" y="2051437"/>
                    <a:ext cx="1280160" cy="1311965"/>
                  </a:xfrm>
                  <a:prstGeom prst="rect">
                    <a:avLst/>
                  </a:prstGeom>
                  <a:noFill/>
                  <a:ln>
                    <a:solidFill>
                      <a:schemeClr val="accent1">
                        <a:lumMod val="75000"/>
                      </a:schemeClr>
                    </a:solidFill>
                    <a:headEnd/>
                    <a:tailEnd/>
                  </a:ln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b">
                    <a:prstTxWarp prst="textNoShape">
                      <a:avLst/>
                    </a:prstTxWarp>
                  </a:bodyPr>
                  <a:lstStyle/>
                  <a:p>
                    <a:pPr algn="ctr">
                      <a:spcBef>
                        <a:spcPct val="0"/>
                      </a:spcBef>
                    </a:pPr>
                    <a:endParaRPr lang="en-US" sz="1600" dirty="0">
                      <a:solidFill>
                        <a:srgbClr val="000000"/>
                      </a:solidFill>
                    </a:endParaRPr>
                  </a:p>
                </p:txBody>
              </p:sp>
              <p:cxnSp>
                <p:nvCxnSpPr>
                  <p:cNvPr id="41" name="Straight Connector 40"/>
                  <p:cNvCxnSpPr/>
                  <p:nvPr/>
                </p:nvCxnSpPr>
                <p:spPr>
                  <a:xfrm>
                    <a:off x="2945958" y="2051437"/>
                    <a:ext cx="0" cy="1311965"/>
                  </a:xfrm>
                  <a:prstGeom prst="line">
                    <a:avLst/>
                  </a:prstGeom>
                  <a:ln w="19050" cmpd="sng">
                    <a:solidFill>
                      <a:schemeClr val="accent1">
                        <a:lumMod val="75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Straight Connector 41"/>
                  <p:cNvCxnSpPr/>
                  <p:nvPr/>
                </p:nvCxnSpPr>
                <p:spPr>
                  <a:xfrm>
                    <a:off x="2305878" y="2707420"/>
                    <a:ext cx="1280160" cy="0"/>
                  </a:xfrm>
                  <a:prstGeom prst="line">
                    <a:avLst/>
                  </a:prstGeom>
                  <a:ln w="19050" cmpd="sng">
                    <a:solidFill>
                      <a:schemeClr val="accent1">
                        <a:lumMod val="75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6" name="Straight Connector 35"/>
                <p:cNvCxnSpPr/>
                <p:nvPr/>
              </p:nvCxnSpPr>
              <p:spPr>
                <a:xfrm>
                  <a:off x="5880196" y="2415478"/>
                  <a:ext cx="0" cy="1311965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>
                  <a:off x="5132512" y="2415478"/>
                  <a:ext cx="0" cy="1311965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>
                  <a:off x="4858991" y="3446958"/>
                  <a:ext cx="1280160" cy="0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4858989" y="2706939"/>
                  <a:ext cx="1280160" cy="0"/>
                </a:xfrm>
                <a:prstGeom prst="line">
                  <a:avLst/>
                </a:prstGeom>
                <a:ln w="19050" cmpd="sng">
                  <a:solidFill>
                    <a:schemeClr val="accent1">
                      <a:lumMod val="7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Rectangle 31"/>
              <p:cNvSpPr/>
              <p:nvPr/>
            </p:nvSpPr>
            <p:spPr bwMode="auto">
              <a:xfrm>
                <a:off x="2329997" y="2794400"/>
                <a:ext cx="204506" cy="360543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tint val="66000"/>
                      <a:satMod val="160000"/>
                    </a:schemeClr>
                  </a:gs>
                  <a:gs pos="50000">
                    <a:schemeClr val="bg1">
                      <a:lumMod val="65000"/>
                      <a:tint val="44500"/>
                      <a:satMod val="160000"/>
                    </a:schemeClr>
                  </a:gs>
                  <a:gs pos="100000">
                    <a:schemeClr val="bg1">
                      <a:lumMod val="65000"/>
                      <a:tint val="23500"/>
                      <a:satMod val="160000"/>
                    </a:schemeClr>
                  </a:gs>
                </a:gsLst>
                <a:lin ang="16200000" scaled="1"/>
                <a:tileRect/>
              </a:gradFill>
              <a:ln>
                <a:solidFill>
                  <a:schemeClr val="accent1">
                    <a:lumMod val="75000"/>
                  </a:schemeClr>
                </a:solidFill>
                <a:headEnd/>
                <a:tailEnd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b">
                <a:prstTxWarp prst="textNoShape">
                  <a:avLst/>
                </a:prstTxWarp>
              </a:bodyPr>
              <a:lstStyle/>
              <a:p>
                <a:pPr algn="ctr">
                  <a:spcBef>
                    <a:spcPct val="0"/>
                  </a:spcBef>
                </a:pPr>
                <a:endParaRPr lang="en-US" sz="16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" name="Triangle 32"/>
              <p:cNvSpPr/>
              <p:nvPr/>
            </p:nvSpPr>
            <p:spPr bwMode="auto">
              <a:xfrm rot="10800000">
                <a:off x="2323271" y="2603325"/>
                <a:ext cx="217957" cy="178982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tint val="66000"/>
                      <a:satMod val="160000"/>
                    </a:schemeClr>
                  </a:gs>
                  <a:gs pos="50000">
                    <a:schemeClr val="bg1">
                      <a:lumMod val="65000"/>
                      <a:tint val="44500"/>
                      <a:satMod val="160000"/>
                    </a:schemeClr>
                  </a:gs>
                  <a:gs pos="100000">
                    <a:schemeClr val="bg1">
                      <a:lumMod val="65000"/>
                      <a:tint val="23500"/>
                      <a:satMod val="160000"/>
                    </a:schemeClr>
                  </a:gs>
                </a:gsLst>
                <a:lin ang="16200000" scaled="1"/>
                <a:tileRect/>
              </a:gradFill>
              <a:ln>
                <a:solidFill>
                  <a:schemeClr val="accent1">
                    <a:lumMod val="75000"/>
                  </a:schemeClr>
                </a:solidFill>
                <a:headEnd/>
                <a:tailEnd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b">
                <a:prstTxWarp prst="textNoShape">
                  <a:avLst/>
                </a:prstTxWarp>
              </a:bodyPr>
              <a:lstStyle/>
              <a:p>
                <a:pPr algn="ctr">
                  <a:spcBef>
                    <a:spcPct val="0"/>
                  </a:spcBef>
                </a:pPr>
                <a:endParaRPr lang="en-US" sz="1600" dirty="0">
                  <a:solidFill>
                    <a:srgbClr val="000000"/>
                  </a:solidFill>
                </a:endParaRPr>
              </a:p>
            </p:txBody>
          </p:sp>
        </p:grpSp>
      </p:grpSp>
      <p:cxnSp>
        <p:nvCxnSpPr>
          <p:cNvPr id="12" name="Straight Arrow Connector 11"/>
          <p:cNvCxnSpPr/>
          <p:nvPr/>
        </p:nvCxnSpPr>
        <p:spPr>
          <a:xfrm flipH="1" flipV="1">
            <a:off x="1755003" y="1886453"/>
            <a:ext cx="359530" cy="275775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57263" y="2571783"/>
            <a:ext cx="12230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latin typeface="Calibri" charset="0"/>
                <a:ea typeface="Calibri" charset="0"/>
                <a:cs typeface="Calibri" charset="0"/>
              </a:rPr>
              <a:t>Camera far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:   All ranks have work to do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069321" y="4759312"/>
            <a:ext cx="46065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Far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228321" y="4759869"/>
            <a:ext cx="53907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Near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347547" y="4759312"/>
            <a:ext cx="62284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Inside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32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 smtClean="0"/>
              <a:t>Goal</a:t>
            </a:r>
            <a:r>
              <a:rPr lang="en-US" sz="2000" dirty="0" smtClean="0"/>
              <a:t>: Improve power utilization to maximize performance in a power-constrained environment</a:t>
            </a:r>
          </a:p>
          <a:p>
            <a:endParaRPr lang="en-US" dirty="0" smtClean="0"/>
          </a:p>
          <a:p>
            <a:r>
              <a:rPr lang="en-US" sz="2000" b="1" dirty="0" smtClean="0"/>
              <a:t>Method</a:t>
            </a:r>
            <a:r>
              <a:rPr lang="en-US" sz="2000" dirty="0" smtClean="0"/>
              <a:t>: Enforce power caps, affecting the CPU frequency and voltage</a:t>
            </a:r>
          </a:p>
          <a:p>
            <a:pPr lvl="1"/>
            <a:r>
              <a:rPr lang="en-US" sz="1800" b="1" dirty="0" smtClean="0"/>
              <a:t>Proposition for users</a:t>
            </a:r>
            <a:r>
              <a:rPr lang="en-US" sz="1800" dirty="0" smtClean="0"/>
              <a:t>: Slow down some nodes in order to speed up other nodes, improving overall execution time</a:t>
            </a:r>
            <a:endParaRPr lang="en-US" sz="1800" dirty="0"/>
          </a:p>
          <a:p>
            <a:endParaRPr lang="en-US" b="1" dirty="0" smtClean="0"/>
          </a:p>
          <a:p>
            <a:r>
              <a:rPr lang="en-US" sz="2000" b="1" dirty="0" smtClean="0"/>
              <a:t>Study</a:t>
            </a:r>
            <a:r>
              <a:rPr lang="en-US" sz="2000" dirty="0" smtClean="0"/>
              <a:t>: Use a performance model for rendering to dynamically rebalance power to where it will do the most good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study was motivated by the power limitations at </a:t>
            </a:r>
            <a:r>
              <a:rPr lang="en-US" dirty="0" err="1" smtClean="0"/>
              <a:t>exascale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74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Rendering workload</a:t>
            </a:r>
          </a:p>
          <a:p>
            <a:r>
              <a:rPr lang="en-US" sz="2000" dirty="0" smtClean="0"/>
              <a:t>MPI task concurrency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One MPI task per node for maximum memory partition</a:t>
            </a:r>
          </a:p>
          <a:p>
            <a:endParaRPr lang="en-US" sz="2000" dirty="0"/>
          </a:p>
          <a:p>
            <a:r>
              <a:rPr lang="en-US" sz="2000" dirty="0" smtClean="0"/>
              <a:t>8 </a:t>
            </a:r>
            <a:r>
              <a:rPr lang="en-US" sz="2000" dirty="0" smtClean="0"/>
              <a:t>tasks (ranks) </a:t>
            </a:r>
            <a:r>
              <a:rPr lang="en-US" sz="2000" dirty="0" smtClean="0"/>
              <a:t>= 192 cores</a:t>
            </a:r>
          </a:p>
          <a:p>
            <a:r>
              <a:rPr lang="en-US" sz="2000" dirty="0" smtClean="0"/>
              <a:t>64 tasks </a:t>
            </a:r>
            <a:r>
              <a:rPr lang="en-US" sz="2000" dirty="0" smtClean="0"/>
              <a:t>(ranks) = </a:t>
            </a:r>
            <a:r>
              <a:rPr lang="en-US" sz="2000" dirty="0" smtClean="0"/>
              <a:t>1,472 cores</a:t>
            </a:r>
          </a:p>
        </p:txBody>
      </p:sp>
    </p:spTree>
    <p:extLst>
      <p:ext uri="{BB962C8B-B14F-4D97-AF65-F5344CB8AC3E}">
        <p14:creationId xmlns:p14="http://schemas.microsoft.com/office/powerpoint/2010/main" val="176846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Rendering workload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MPI task concurrency</a:t>
            </a:r>
          </a:p>
          <a:p>
            <a:r>
              <a:rPr lang="en-US" sz="2000" dirty="0" smtClean="0"/>
              <a:t>Power scheduling strategy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0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sz="2000" dirty="0" smtClean="0"/>
                  <a:t>Five strategies explored: </a:t>
                </a:r>
                <a:r>
                  <a:rPr lang="en-US" sz="2000" i="1" dirty="0" smtClean="0"/>
                  <a:t>Min</a:t>
                </a:r>
                <a:r>
                  <a:rPr lang="en-US" sz="2000" dirty="0" smtClean="0"/>
                  <a:t>, </a:t>
                </a:r>
                <a:r>
                  <a:rPr lang="en-US" sz="2000" i="1" dirty="0" smtClean="0"/>
                  <a:t>Normalized</a:t>
                </a:r>
                <a:r>
                  <a:rPr lang="en-US" sz="2000" dirty="0" smtClean="0"/>
                  <a:t>, </a:t>
                </a:r>
                <a:r>
                  <a:rPr lang="en-US" sz="2000" i="1" dirty="0" smtClean="0"/>
                  <a:t>Mean</a:t>
                </a:r>
                <a:r>
                  <a:rPr lang="en-US" sz="2000" dirty="0" smtClean="0"/>
                  <a:t>, </a:t>
                </a:r>
                <a:r>
                  <a:rPr lang="en-US" sz="2000" i="1" dirty="0" smtClean="0"/>
                  <a:t>Median</a:t>
                </a:r>
                <a:r>
                  <a:rPr lang="en-US" sz="2000" dirty="0" smtClean="0"/>
                  <a:t>, </a:t>
                </a:r>
                <a:r>
                  <a:rPr lang="en-US" sz="2000" i="1" dirty="0" smtClean="0"/>
                  <a:t>Max</a:t>
                </a:r>
                <a:endParaRPr lang="en-US" sz="2000" dirty="0"/>
              </a:p>
              <a:p>
                <a:endParaRPr lang="en-US" dirty="0" smtClean="0"/>
              </a:p>
              <a:p>
                <a:endParaRPr lang="en-US" sz="2000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sz="2000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 smtClean="0"/>
                  <a:t> = proportion of total power allocated to rank </a:t>
                </a:r>
                <a:r>
                  <a:rPr lang="en-US" sz="2000" i="1" dirty="0" err="1" smtClean="0"/>
                  <a:t>i</a:t>
                </a:r>
                <a:endParaRPr lang="en-US" sz="2000" i="1" dirty="0" smtClean="0"/>
              </a:p>
              <a:p>
                <a:r>
                  <a:rPr lang="en-US" sz="2000" dirty="0" smtClean="0"/>
                  <a:t>Ensure strategy does not over-allocate job power budget     (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000" i="1" dirty="0" smtClean="0"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sz="2000" i="1" dirty="0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000" b="0" i="1" dirty="0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b="0" i="1" dirty="0" smtClean="0">
                            <a:latin typeface="Cambria Math" charset="0"/>
                          </a:rPr>
                          <m:t> </m:t>
                        </m:r>
                      </m:e>
                    </m:nary>
                    <m:r>
                      <a:rPr lang="en-US" sz="2000" b="0" i="1" dirty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000" u="sng" dirty="0" smtClean="0"/>
                  <a:t>&lt;</a:t>
                </a:r>
                <a:r>
                  <a:rPr lang="en-US" sz="2000" dirty="0" smtClean="0"/>
                  <a:t> 1)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 rotWithShape="0">
                <a:blip r:embed="rId2"/>
                <a:stretch>
                  <a:fillRect l="-2458" t="-3000" b="-13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4461845"/>
            <a:ext cx="9144000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 this paper for details of other power scheduling strategies.</a:t>
            </a:r>
            <a:endParaRPr lang="en-US" sz="1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4718648" y="1712292"/>
                <a:ext cx="1986683" cy="82490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i="1" dirty="0" smtClean="0">
                    <a:latin typeface="Calibri" charset="0"/>
                    <a:ea typeface="Calibri" charset="0"/>
                    <a:cs typeface="Calibri" charset="0"/>
                  </a:rPr>
                  <a:t>Min</a:t>
                </a:r>
              </a:p>
              <a:p>
                <a:pPr marL="571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𝑃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latin typeface="Cambria Math" charset="0"/>
                          <a:ea typeface="Calibri" charset="0"/>
                          <a:cs typeface="Calibri" charset="0"/>
                        </a:rPr>
                        <m:t>=</m:t>
                      </m:r>
                      <m:f>
                        <m:fPr>
                          <m:ctrlPr>
                            <a:rPr lang="bg-BG" sz="1600" i="1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600" i="1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600" i="1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600" i="1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𝑚𝑖𝑛</m:t>
                              </m:r>
                            </m:sub>
                          </m:sSub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bg-BG" sz="1600" i="1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charset="0"/>
                                      <a:ea typeface="Calibri" charset="0"/>
                                      <a:cs typeface="Calibri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charset="0"/>
                                      <a:ea typeface="Calibri" charset="0"/>
                                      <a:cs typeface="Calibri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charset="0"/>
                                      <a:ea typeface="Calibri" charset="0"/>
                                      <a:cs typeface="Calibri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charset="0"/>
                                      <a:ea typeface="Calibri" charset="0"/>
                                      <a:cs typeface="Calibri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charset="0"/>
                                      <a:ea typeface="Calibri" charset="0"/>
                                      <a:cs typeface="Calibri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charset="0"/>
                                      <a:ea typeface="Calibri" charset="0"/>
                                      <a:cs typeface="Calibri" charset="0"/>
                                    </a:rPr>
                                    <m:t>𝑚𝑖𝑛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</m:oMath>
                  </m:oMathPara>
                </a14:m>
                <a:endParaRPr lang="en-US" sz="16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8648" y="1712292"/>
                <a:ext cx="1986683" cy="824906"/>
              </a:xfrm>
              <a:prstGeom prst="rect">
                <a:avLst/>
              </a:prstGeom>
              <a:blipFill rotWithShape="0">
                <a:blip r:embed="rId3"/>
                <a:stretch>
                  <a:fillRect t="-222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6705332" y="1712292"/>
                <a:ext cx="1981468" cy="82490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i="1" dirty="0" smtClean="0">
                    <a:latin typeface="Calibri" charset="0"/>
                    <a:ea typeface="Calibri" charset="0"/>
                    <a:cs typeface="Calibri" charset="0"/>
                  </a:rPr>
                  <a:t>Normalized</a:t>
                </a:r>
              </a:p>
              <a:p>
                <a:pPr marL="5715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charset="0"/>
                            </a:rPr>
                            <m:t>𝑃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16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1600" i="1"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6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bg-BG" sz="1600" i="1">
                                  <a:latin typeface="Cambria Math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5332" y="1712292"/>
                <a:ext cx="1981468" cy="824906"/>
              </a:xfrm>
              <a:prstGeom prst="rect">
                <a:avLst/>
              </a:prstGeom>
              <a:blipFill rotWithShape="0">
                <a:blip r:embed="rId4"/>
                <a:stretch>
                  <a:fillRect t="-222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580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Rendering workload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MPI task concurrency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Power scheduling strategy</a:t>
            </a:r>
          </a:p>
          <a:p>
            <a:r>
              <a:rPr lang="en-US" sz="2000" dirty="0" smtClean="0"/>
              <a:t>Job power budget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sz="32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000" i="1" dirty="0" smtClean="0">
                <a:latin typeface="Calibri" charset="0"/>
                <a:ea typeface="Calibri" charset="0"/>
                <a:cs typeface="Calibri" charset="0"/>
              </a:rPr>
              <a:t>8 nodes    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:  1,840W 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 1,024W</a:t>
            </a:r>
          </a:p>
          <a:p>
            <a:r>
              <a:rPr lang="en-US" sz="2000" i="1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64 nodes  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:  14,720W  8,192W</a:t>
            </a:r>
          </a:p>
          <a:p>
            <a:pPr marL="57150" indent="0" algn="r">
              <a:buNone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*1 MPI task per node 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784651" y="1120044"/>
            <a:ext cx="3902149" cy="17011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5087854" y="1319800"/>
            <a:ext cx="1426360" cy="104199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967870" y="1312025"/>
            <a:ext cx="1423164" cy="104199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4306" y="2439272"/>
            <a:ext cx="848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latin typeface="Calibri" charset="0"/>
                <a:ea typeface="Calibri" charset="0"/>
                <a:cs typeface="Calibri" charset="0"/>
              </a:rPr>
              <a:t>Node</a:t>
            </a:r>
            <a:endParaRPr lang="en-US" i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44658" y="1333437"/>
            <a:ext cx="798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Calibri" charset="0"/>
                <a:ea typeface="Calibri" charset="0"/>
                <a:cs typeface="Calibri" charset="0"/>
              </a:rPr>
              <a:t>CPU0</a:t>
            </a:r>
            <a:endParaRPr lang="en-US" i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326178" y="1312025"/>
            <a:ext cx="795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smtClean="0">
                <a:latin typeface="Calibri" charset="0"/>
                <a:ea typeface="Calibri" charset="0"/>
                <a:cs typeface="Calibri" charset="0"/>
              </a:rPr>
              <a:t>CPU1</a:t>
            </a:r>
            <a:endParaRPr lang="en-US" i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92368" y="1740942"/>
            <a:ext cx="14218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Calibri" charset="0"/>
                <a:ea typeface="Calibri" charset="0"/>
                <a:cs typeface="Calibri" charset="0"/>
              </a:rPr>
              <a:t>115W </a:t>
            </a:r>
            <a:r>
              <a:rPr lang="en-US" sz="16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 64W</a:t>
            </a:r>
          </a:p>
          <a:p>
            <a:pPr algn="ctr"/>
            <a:r>
              <a:rPr lang="en-US" sz="14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5W increments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80306" y="1745477"/>
            <a:ext cx="14218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Calibri" charset="0"/>
                <a:ea typeface="Calibri" charset="0"/>
                <a:cs typeface="Calibri" charset="0"/>
              </a:rPr>
              <a:t>115W </a:t>
            </a:r>
            <a:r>
              <a:rPr lang="en-US" sz="16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 64W</a:t>
            </a:r>
          </a:p>
          <a:p>
            <a:pPr algn="ctr"/>
            <a:r>
              <a:rPr lang="en-US" sz="1400" dirty="0">
                <a:latin typeface="Calibri" charset="0"/>
                <a:ea typeface="Calibri" charset="0"/>
                <a:cs typeface="Calibri" charset="0"/>
                <a:sym typeface="Wingdings"/>
              </a:rPr>
              <a:t>5W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increments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35324" y="2444216"/>
            <a:ext cx="2208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  :  230W 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 128W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endParaRPr lang="en-US" sz="2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Rectangle 7"/>
          <p:cNvSpPr>
            <a:spLocks noChangeArrowheads="1"/>
          </p:cNvSpPr>
          <p:nvPr/>
        </p:nvSpPr>
        <p:spPr bwMode="auto">
          <a:xfrm>
            <a:off x="465826" y="3328474"/>
            <a:ext cx="3968496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38100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Supercomputer is not overprovisioned.</a:t>
            </a:r>
          </a:p>
          <a:p>
            <a:pPr algn="ctr" eaLnBrk="0" hangingPunct="0"/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However, we artificially limit the power per node to simulate an overprovisioned environment.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211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Rendering workload</a:t>
            </a:r>
          </a:p>
          <a:p>
            <a:r>
              <a:rPr lang="en-US" sz="2000" dirty="0" smtClean="0"/>
              <a:t>MPI task concurrency</a:t>
            </a:r>
          </a:p>
          <a:p>
            <a:r>
              <a:rPr lang="en-US" sz="2000" dirty="0" smtClean="0"/>
              <a:t>Power scheduling strategy</a:t>
            </a:r>
          </a:p>
          <a:p>
            <a:r>
              <a:rPr lang="en-US" sz="2000" dirty="0" smtClean="0"/>
              <a:t>Job power budget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Study conducted in 4 phases</a:t>
            </a:r>
          </a:p>
          <a:p>
            <a:endParaRPr lang="en-US" sz="2000" dirty="0" smtClean="0"/>
          </a:p>
          <a:p>
            <a:r>
              <a:rPr lang="en-US" sz="2000" dirty="0" smtClean="0"/>
              <a:t>Phase 1: Vary job power budget for a single rendering workload, 8 MPI tasks, </a:t>
            </a:r>
            <a:r>
              <a:rPr lang="en-US" sz="2000" i="1" dirty="0" smtClean="0"/>
              <a:t>Min</a:t>
            </a:r>
            <a:r>
              <a:rPr lang="en-US" sz="2000" dirty="0" smtClean="0"/>
              <a:t> power scheduling strategy</a:t>
            </a:r>
          </a:p>
          <a:p>
            <a:endParaRPr lang="en-US" sz="2000" dirty="0" smtClean="0"/>
          </a:p>
          <a:p>
            <a:r>
              <a:rPr lang="en-US" sz="2000" dirty="0" smtClean="0"/>
              <a:t>Each phase varies 1 factor to explore effects</a:t>
            </a:r>
          </a:p>
        </p:txBody>
      </p:sp>
    </p:spTree>
    <p:extLst>
      <p:ext uri="{BB962C8B-B14F-4D97-AF65-F5344CB8AC3E}">
        <p14:creationId xmlns:p14="http://schemas.microsoft.com/office/powerpoint/2010/main" val="103393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Background</a:t>
            </a:r>
          </a:p>
          <a:p>
            <a:r>
              <a:rPr lang="en-US" sz="2000" dirty="0" err="1">
                <a:solidFill>
                  <a:schemeClr val="bg1">
                    <a:lumMod val="75000"/>
                  </a:schemeClr>
                </a:solidFill>
              </a:rPr>
              <a:t>PaViz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and Research 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Questions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Study Overview</a:t>
            </a:r>
          </a:p>
          <a:p>
            <a:r>
              <a:rPr lang="en-US" sz="2000" dirty="0" smtClean="0"/>
              <a:t>Results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Takeaways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26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716" y="1088743"/>
            <a:ext cx="3675888" cy="367588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1 Results: Vary Job Power Budget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161953" y="4593265"/>
            <a:ext cx="1135912" cy="7089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7"/>
          <p:cNvSpPr>
            <a:spLocks noChangeArrowheads="1"/>
          </p:cNvSpPr>
          <p:nvPr/>
        </p:nvSpPr>
        <p:spPr bwMode="auto">
          <a:xfrm>
            <a:off x="318977" y="3689418"/>
            <a:ext cx="2295256" cy="830997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Reducing job power budget, more severe power cap</a:t>
            </a:r>
            <a:endParaRPr lang="en-US" sz="1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044518" y="1267304"/>
            <a:ext cx="354419" cy="922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044518" y="1435760"/>
            <a:ext cx="328950" cy="146792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6219551" y="4590922"/>
            <a:ext cx="313536" cy="2343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6464055" y="3570623"/>
            <a:ext cx="2600713" cy="1154081"/>
            <a:chOff x="6496087" y="3456051"/>
            <a:chExt cx="2600713" cy="1154081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133"/>
            <a:stretch/>
          </p:blipFill>
          <p:spPr>
            <a:xfrm>
              <a:off x="6556177" y="3505620"/>
              <a:ext cx="755118" cy="756218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643" r="34483"/>
            <a:stretch/>
          </p:blipFill>
          <p:spPr>
            <a:xfrm>
              <a:off x="7402678" y="3504261"/>
              <a:ext cx="755429" cy="756373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7402678" y="4302355"/>
              <a:ext cx="16941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 smtClean="0">
                  <a:latin typeface="Calibri" charset="0"/>
                  <a:ea typeface="Calibri" charset="0"/>
                  <a:cs typeface="Calibri" charset="0"/>
                </a:rPr>
                <a:t>Camera Inside</a:t>
              </a:r>
              <a:endParaRPr lang="en-US" sz="1400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6496087" y="3456051"/>
              <a:ext cx="1703567" cy="855355"/>
            </a:xfrm>
            <a:prstGeom prst="rect">
              <a:avLst/>
            </a:prstGeom>
            <a:solidFill>
              <a:schemeClr val="bg1">
                <a:lumMod val="75000"/>
                <a:alpha val="56000"/>
              </a:schemeClr>
            </a:solidFill>
            <a:ln>
              <a:solidFill>
                <a:schemeClr val="bg1">
                  <a:lumMod val="75000"/>
                </a:schemeClr>
              </a:solidFill>
              <a:headEnd/>
              <a:tailEnd/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rgbClr val="000000"/>
                </a:solidFill>
              </a:endParaRPr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8813"/>
            <a:stretch/>
          </p:blipFill>
          <p:spPr>
            <a:xfrm>
              <a:off x="8252106" y="3504261"/>
              <a:ext cx="756218" cy="749550"/>
            </a:xfrm>
            <a:prstGeom prst="rect">
              <a:avLst/>
            </a:prstGeom>
          </p:spPr>
        </p:pic>
      </p:grpSp>
      <p:sp>
        <p:nvSpPr>
          <p:cNvPr id="22" name="Rectangle 7"/>
          <p:cNvSpPr>
            <a:spLocks noChangeArrowheads="1"/>
          </p:cNvSpPr>
          <p:nvPr/>
        </p:nvSpPr>
        <p:spPr bwMode="auto">
          <a:xfrm>
            <a:off x="6464055" y="1091754"/>
            <a:ext cx="2425111" cy="2308324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10% speedup in execution time by redistributing power to nodes with </a:t>
            </a:r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more 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work. </a:t>
            </a:r>
          </a:p>
          <a:p>
            <a:pPr algn="ctr" eaLnBrk="0" hangingPunct="0"/>
            <a:endParaRPr lang="en-US" sz="1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eaLnBrk="0" hangingPunct="0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is comparing to current strategy of uniform power distribution across nodes.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648153" y="1828800"/>
            <a:ext cx="815902" cy="314798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 bwMode="auto">
          <a:xfrm>
            <a:off x="4759794" y="1767513"/>
            <a:ext cx="875955" cy="2422824"/>
          </a:xfrm>
          <a:prstGeom prst="rect">
            <a:avLst/>
          </a:prstGeom>
          <a:solidFill>
            <a:schemeClr val="tx2">
              <a:lumMod val="20000"/>
              <a:lumOff val="80000"/>
              <a:alpha val="45000"/>
            </a:schemeClr>
          </a:solidFill>
          <a:ln w="28575">
            <a:solidFill>
              <a:schemeClr val="accent1"/>
            </a:solidFill>
            <a:prstDash val="dash"/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1578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 smtClean="0"/>
              <a:t>Changes</a:t>
            </a:r>
            <a:r>
              <a:rPr lang="en-US" sz="2000" dirty="0" smtClean="0"/>
              <a:t>: Compare </a:t>
            </a:r>
            <a:r>
              <a:rPr lang="en-US" sz="2000" i="1" dirty="0" smtClean="0"/>
              <a:t>Min</a:t>
            </a:r>
            <a:r>
              <a:rPr lang="en-US" sz="2000" dirty="0" smtClean="0"/>
              <a:t> strategy from previous phase with remaining power scheduling strategies on Rendering Workload A</a:t>
            </a:r>
          </a:p>
          <a:p>
            <a:endParaRPr lang="en-US" sz="2000" dirty="0"/>
          </a:p>
          <a:p>
            <a:r>
              <a:rPr lang="en-US" sz="2000" b="1" dirty="0" smtClean="0"/>
              <a:t>Goal</a:t>
            </a:r>
            <a:r>
              <a:rPr lang="en-US" sz="2000" dirty="0" smtClean="0"/>
              <a:t>: Explore the effects of each strategy on an imbalanced workload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2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23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816" y="1081088"/>
            <a:ext cx="3675888" cy="367588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2 Results: Vary Power Scheduling Strategy </a:t>
            </a:r>
            <a:endParaRPr lang="en-US" dirty="0"/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6574467" y="1081088"/>
            <a:ext cx="2215116" cy="156966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i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</a:t>
            </a:r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1600" i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Normalized</a:t>
            </a:r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scheduling strategies perform best under power constraints and in an imbalanced workload.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858613" y="2459666"/>
            <a:ext cx="809205" cy="1739801"/>
          </a:xfrm>
          <a:prstGeom prst="rect">
            <a:avLst/>
          </a:prstGeom>
          <a:solidFill>
            <a:schemeClr val="tx2">
              <a:lumMod val="20000"/>
              <a:lumOff val="80000"/>
              <a:alpha val="45000"/>
            </a:schemeClr>
          </a:solidFill>
          <a:ln w="28575">
            <a:solidFill>
              <a:schemeClr val="accent1"/>
            </a:solidFill>
            <a:prstDash val="dash"/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266660" y="1631036"/>
            <a:ext cx="1307807" cy="804363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7"/>
          <p:cNvSpPr>
            <a:spLocks noChangeArrowheads="1"/>
          </p:cNvSpPr>
          <p:nvPr/>
        </p:nvSpPr>
        <p:spPr bwMode="auto">
          <a:xfrm>
            <a:off x="318977" y="2016650"/>
            <a:ext cx="2215116" cy="58477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Compare all scheduling strategies.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534093" y="1631037"/>
            <a:ext cx="910856" cy="447168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6464055" y="3570623"/>
            <a:ext cx="2600713" cy="1154081"/>
            <a:chOff x="6496087" y="3456051"/>
            <a:chExt cx="2600713" cy="1154081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133"/>
            <a:stretch/>
          </p:blipFill>
          <p:spPr>
            <a:xfrm>
              <a:off x="6556177" y="3505620"/>
              <a:ext cx="755118" cy="756218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643" r="34483"/>
            <a:stretch/>
          </p:blipFill>
          <p:spPr>
            <a:xfrm>
              <a:off x="7402678" y="3504261"/>
              <a:ext cx="755429" cy="756373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7402678" y="4302355"/>
              <a:ext cx="16941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 smtClean="0">
                  <a:latin typeface="Calibri" charset="0"/>
                  <a:ea typeface="Calibri" charset="0"/>
                  <a:cs typeface="Calibri" charset="0"/>
                </a:rPr>
                <a:t>Camera Inside</a:t>
              </a:r>
              <a:endParaRPr lang="en-US" sz="1400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6496087" y="3456051"/>
              <a:ext cx="1703567" cy="855355"/>
            </a:xfrm>
            <a:prstGeom prst="rect">
              <a:avLst/>
            </a:prstGeom>
            <a:solidFill>
              <a:schemeClr val="bg1">
                <a:lumMod val="75000"/>
                <a:alpha val="56000"/>
              </a:schemeClr>
            </a:solidFill>
            <a:ln>
              <a:solidFill>
                <a:schemeClr val="bg1">
                  <a:lumMod val="75000"/>
                </a:schemeClr>
              </a:solidFill>
              <a:headEnd/>
              <a:tailEnd/>
            </a:ln>
            <a:effectLst>
              <a:outerShdw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rgbClr val="000000"/>
                </a:solidFill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8813"/>
            <a:stretch/>
          </p:blipFill>
          <p:spPr>
            <a:xfrm>
              <a:off x="8252106" y="3504261"/>
              <a:ext cx="756218" cy="749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675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 smtClean="0"/>
              <a:t>Changes</a:t>
            </a:r>
            <a:r>
              <a:rPr lang="en-US" sz="2000" dirty="0" smtClean="0"/>
              <a:t>: Compare all (5) power scheduling strategies on all rendering workloads</a:t>
            </a:r>
          </a:p>
          <a:p>
            <a:endParaRPr lang="en-US" sz="2000" dirty="0"/>
          </a:p>
          <a:p>
            <a:r>
              <a:rPr lang="en-US" sz="2000" b="1" dirty="0" smtClean="0"/>
              <a:t>Goal</a:t>
            </a:r>
            <a:r>
              <a:rPr lang="en-US" sz="2000" dirty="0" smtClean="0"/>
              <a:t>: Explore the effects of each strategy on workloads of varying imbalance levels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3 Changes</a:t>
            </a:r>
            <a:endParaRPr lang="en-US" dirty="0"/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4395550"/>
            <a:ext cx="914400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Figures for remaining phases are not meant to be readable. I will summarize the findings.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511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809" y="1723170"/>
            <a:ext cx="2286000" cy="2286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809" y="1723170"/>
            <a:ext cx="2286000" cy="22860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809" y="1723170"/>
            <a:ext cx="2286000" cy="2286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3 Results: Vary Rendering Workload Configuration</a:t>
            </a:r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4114075" y="4141387"/>
            <a:ext cx="3598333" cy="58477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Less benefit when the workload is balanced (Workloads B and D).</a:t>
            </a:r>
          </a:p>
        </p:txBody>
      </p:sp>
      <p:cxnSp>
        <p:nvCxnSpPr>
          <p:cNvPr id="9" name="Straight Arrow Connector 8"/>
          <p:cNvCxnSpPr>
            <a:stCxn id="7" idx="1"/>
          </p:cNvCxnSpPr>
          <p:nvPr/>
        </p:nvCxnSpPr>
        <p:spPr>
          <a:xfrm flipH="1" flipV="1">
            <a:off x="3910876" y="3073702"/>
            <a:ext cx="203199" cy="1360073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3"/>
          </p:cNvCxnSpPr>
          <p:nvPr/>
        </p:nvCxnSpPr>
        <p:spPr>
          <a:xfrm flipV="1">
            <a:off x="7712408" y="3005969"/>
            <a:ext cx="847427" cy="1427806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69"/>
          <a:stretch/>
        </p:blipFill>
        <p:spPr>
          <a:xfrm>
            <a:off x="7290261" y="2076311"/>
            <a:ext cx="650825" cy="6400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99"/>
          <a:stretch/>
        </p:blipFill>
        <p:spPr>
          <a:xfrm>
            <a:off x="5004986" y="2076311"/>
            <a:ext cx="639775" cy="64416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28" r="34560"/>
          <a:stretch/>
        </p:blipFill>
        <p:spPr>
          <a:xfrm>
            <a:off x="2720742" y="2076311"/>
            <a:ext cx="638019" cy="6400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8" t="27615" r="12430" b="30325"/>
          <a:stretch/>
        </p:blipFill>
        <p:spPr>
          <a:xfrm>
            <a:off x="2141748" y="1092774"/>
            <a:ext cx="4860504" cy="4588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709" y="84969"/>
            <a:ext cx="0" cy="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3170"/>
            <a:ext cx="2286000" cy="2286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99"/>
          <a:stretch/>
        </p:blipFill>
        <p:spPr>
          <a:xfrm>
            <a:off x="432986" y="2072224"/>
            <a:ext cx="639775" cy="64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2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Background</a:t>
            </a:r>
          </a:p>
          <a:p>
            <a:r>
              <a:rPr lang="en-US" sz="2000" dirty="0" err="1" smtClean="0">
                <a:solidFill>
                  <a:schemeClr val="bg1">
                    <a:lumMod val="75000"/>
                  </a:schemeClr>
                </a:solidFill>
              </a:rPr>
              <a:t>PaViz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 and Research Questions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Study Overview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Results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Takeaways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</a:t>
            </a:r>
            <a:r>
              <a:rPr lang="en-US" dirty="0" smtClean="0"/>
              <a:t>utline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10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 smtClean="0"/>
              <a:t>Changes</a:t>
            </a:r>
            <a:r>
              <a:rPr lang="en-US" sz="2000" dirty="0" smtClean="0"/>
              <a:t>: Repeat previous phase at 64 node concurrency</a:t>
            </a:r>
          </a:p>
          <a:p>
            <a:endParaRPr lang="en-US" sz="2000" dirty="0"/>
          </a:p>
          <a:p>
            <a:r>
              <a:rPr lang="en-US" sz="2000" b="1" dirty="0" smtClean="0"/>
              <a:t>Goal</a:t>
            </a:r>
            <a:r>
              <a:rPr lang="en-US" sz="2000" dirty="0" smtClean="0"/>
              <a:t>: Explore the effects at higher scale 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4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76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4 Results: </a:t>
            </a:r>
            <a:r>
              <a:rPr lang="en-US" smtClean="0"/>
              <a:t>Vary Concurrency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010057" y="4088884"/>
            <a:ext cx="5418146" cy="830997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 to 33% speedup at higher concurrencies on imbalanced workloads (Workloads A and C). Could not scale up larger due to software limitations. Planning to address this in future work.</a:t>
            </a:r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1035512" y="3940989"/>
            <a:ext cx="524887" cy="278672"/>
          </a:xfrm>
          <a:prstGeom prst="line">
            <a:avLst/>
          </a:prstGeom>
          <a:ln w="28575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988897" y="3940989"/>
            <a:ext cx="81516" cy="319681"/>
          </a:xfrm>
          <a:prstGeom prst="line">
            <a:avLst/>
          </a:prstGeom>
          <a:ln w="28575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1"/>
          </p:cNvCxnSpPr>
          <p:nvPr/>
        </p:nvCxnSpPr>
        <p:spPr>
          <a:xfrm flipH="1" flipV="1">
            <a:off x="1698275" y="2438959"/>
            <a:ext cx="1311782" cy="2065424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0"/>
          </p:cNvCxnSpPr>
          <p:nvPr/>
        </p:nvCxnSpPr>
        <p:spPr>
          <a:xfrm flipV="1">
            <a:off x="5719130" y="2558264"/>
            <a:ext cx="653112" cy="1530620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7"/>
          <p:cNvSpPr>
            <a:spLocks noChangeArrowheads="1"/>
          </p:cNvSpPr>
          <p:nvPr/>
        </p:nvSpPr>
        <p:spPr bwMode="auto">
          <a:xfrm>
            <a:off x="1004994" y="4266168"/>
            <a:ext cx="1028162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64 Nodes</a:t>
            </a:r>
            <a:endParaRPr lang="en-US" sz="1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69"/>
          <a:stretch/>
        </p:blipFill>
        <p:spPr>
          <a:xfrm>
            <a:off x="7317016" y="2055008"/>
            <a:ext cx="511704" cy="50325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99"/>
          <a:stretch/>
        </p:blipFill>
        <p:spPr>
          <a:xfrm>
            <a:off x="4992300" y="2055008"/>
            <a:ext cx="503016" cy="5064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28" r="34560"/>
          <a:stretch/>
        </p:blipFill>
        <p:spPr>
          <a:xfrm>
            <a:off x="2709766" y="2082487"/>
            <a:ext cx="501636" cy="50325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99"/>
          <a:stretch/>
        </p:blipFill>
        <p:spPr>
          <a:xfrm>
            <a:off x="408517" y="2055008"/>
            <a:ext cx="503016" cy="50646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869" y="1738728"/>
            <a:ext cx="2286000" cy="22860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583" y="1718250"/>
            <a:ext cx="2286000" cy="22860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432" y="1725818"/>
            <a:ext cx="2286000" cy="2286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8" t="27615" r="12430" b="30325"/>
          <a:stretch/>
        </p:blipFill>
        <p:spPr>
          <a:xfrm>
            <a:off x="2141748" y="1092774"/>
            <a:ext cx="4860504" cy="4588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980" y="1738728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22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Background</a:t>
            </a:r>
          </a:p>
          <a:p>
            <a:r>
              <a:rPr lang="en-US" sz="2000" dirty="0" err="1">
                <a:solidFill>
                  <a:schemeClr val="bg1">
                    <a:lumMod val="75000"/>
                  </a:schemeClr>
                </a:solidFill>
              </a:rPr>
              <a:t>PaViz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and Research 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Questions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Study Overview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Results</a:t>
            </a:r>
          </a:p>
          <a:p>
            <a:r>
              <a:rPr lang="en-US" sz="2000" dirty="0" smtClean="0"/>
              <a:t>Takeaways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40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We present </a:t>
            </a:r>
            <a:r>
              <a:rPr lang="en-US" sz="2000" dirty="0" err="1" smtClean="0"/>
              <a:t>PaViz</a:t>
            </a:r>
            <a:r>
              <a:rPr lang="en-US" sz="2000" dirty="0"/>
              <a:t>, a power-adaptive framework for optimizing visualization </a:t>
            </a:r>
            <a:r>
              <a:rPr lang="en-US" sz="2000" dirty="0" smtClean="0"/>
              <a:t>performance</a:t>
            </a:r>
            <a:endParaRPr lang="en-US" sz="2000" dirty="0"/>
          </a:p>
          <a:p>
            <a:r>
              <a:rPr lang="en-US" sz="2000" dirty="0" smtClean="0"/>
              <a:t>Using prediction to re-allocate </a:t>
            </a:r>
            <a:r>
              <a:rPr lang="en-US" sz="2000" dirty="0"/>
              <a:t>power among nodes in a job can result in up to 33% </a:t>
            </a:r>
            <a:r>
              <a:rPr lang="en-US" sz="2000" dirty="0" smtClean="0"/>
              <a:t>speedup over current strategy while using the same power overall</a:t>
            </a:r>
          </a:p>
          <a:p>
            <a:r>
              <a:rPr lang="en-US" sz="2000" b="1" dirty="0" smtClean="0"/>
              <a:t>Future Work</a:t>
            </a:r>
            <a:endParaRPr lang="en-US" sz="2000" b="1" dirty="0"/>
          </a:p>
          <a:p>
            <a:pPr lvl="1"/>
            <a:r>
              <a:rPr lang="en-US" sz="1800" dirty="0" smtClean="0"/>
              <a:t>Can additional performance be realized at higher concurrencies?</a:t>
            </a:r>
          </a:p>
          <a:p>
            <a:pPr lvl="1"/>
            <a:r>
              <a:rPr lang="en-US" sz="1800" dirty="0" smtClean="0"/>
              <a:t>How will performance models for other algorithms fare?</a:t>
            </a:r>
          </a:p>
          <a:p>
            <a:pPr lvl="1"/>
            <a:r>
              <a:rPr lang="en-US" sz="1800" dirty="0" smtClean="0"/>
              <a:t>How does </a:t>
            </a:r>
            <a:r>
              <a:rPr lang="en-US" sz="1800" dirty="0" err="1" smtClean="0"/>
              <a:t>PaViz</a:t>
            </a:r>
            <a:r>
              <a:rPr lang="en-US" sz="1800" dirty="0" smtClean="0"/>
              <a:t> compare to state-of-the-art runtime systems, such as Intel’s GEOPM?</a:t>
            </a:r>
            <a:endParaRPr lang="en-US" sz="1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and Future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03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We present </a:t>
            </a:r>
            <a:r>
              <a:rPr lang="en-US" sz="2000" dirty="0" err="1"/>
              <a:t>PaViz</a:t>
            </a:r>
            <a:r>
              <a:rPr lang="en-US" sz="2000" dirty="0"/>
              <a:t>, a power-adaptive framework for optimizing visualization performance</a:t>
            </a:r>
          </a:p>
          <a:p>
            <a:r>
              <a:rPr lang="en-US" sz="2000" dirty="0"/>
              <a:t>Using prediction to re-allocate power among nodes in a job can result in up to 33% speedup over current </a:t>
            </a:r>
            <a:r>
              <a:rPr lang="en-US" sz="2000" dirty="0" smtClean="0"/>
              <a:t>strategy </a:t>
            </a:r>
            <a:r>
              <a:rPr lang="en-US" sz="2000" dirty="0"/>
              <a:t>while using the same power overall</a:t>
            </a:r>
          </a:p>
          <a:p>
            <a:r>
              <a:rPr lang="en-US" sz="2000" b="1" dirty="0"/>
              <a:t>Future Work</a:t>
            </a:r>
          </a:p>
          <a:p>
            <a:pPr lvl="1"/>
            <a:r>
              <a:rPr lang="en-US" sz="1800" dirty="0"/>
              <a:t>Can additional performance be realized at higher concurrencies?</a:t>
            </a:r>
          </a:p>
          <a:p>
            <a:pPr lvl="1"/>
            <a:r>
              <a:rPr lang="en-US" sz="1800" dirty="0"/>
              <a:t>How will performance models for other algorithms fare?</a:t>
            </a:r>
          </a:p>
          <a:p>
            <a:pPr lvl="1"/>
            <a:r>
              <a:rPr lang="en-US" sz="1800" dirty="0"/>
              <a:t>How does </a:t>
            </a:r>
            <a:r>
              <a:rPr lang="en-US" sz="1800" dirty="0" err="1"/>
              <a:t>PaViz</a:t>
            </a:r>
            <a:r>
              <a:rPr lang="en-US" sz="1800" dirty="0"/>
              <a:t> compare to state-of-the-art runtime systems, such as Intel’s GEOPM?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4180107"/>
            <a:ext cx="9144000" cy="58477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US" sz="1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PaViz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A Power-Adaptive Framework for Optimizing Visualization Performance”</a:t>
            </a:r>
          </a:p>
          <a:p>
            <a:pPr algn="ctr" eaLnBrk="0" hangingPunct="0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Stephanie Labasan (labasan1@llnl.gov)</a:t>
            </a:r>
          </a:p>
        </p:txBody>
      </p:sp>
    </p:spTree>
    <p:extLst>
      <p:ext uri="{BB962C8B-B14F-4D97-AF65-F5344CB8AC3E}">
        <p14:creationId xmlns:p14="http://schemas.microsoft.com/office/powerpoint/2010/main" val="1991098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system power utilization is sub-optimal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289849" y="4509092"/>
            <a:ext cx="8470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c/o T </a:t>
            </a:r>
            <a:r>
              <a:rPr lang="en-US" sz="1100" dirty="0" err="1" smtClean="0"/>
              <a:t>Patki</a:t>
            </a:r>
            <a:endParaRPr lang="en-US" sz="11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36176" y="3949919"/>
            <a:ext cx="1903751" cy="777240"/>
          </a:xfrm>
        </p:spPr>
        <p:txBody>
          <a:bodyPr>
            <a:noAutofit/>
          </a:bodyPr>
          <a:lstStyle/>
          <a:p>
            <a:r>
              <a:rPr lang="en-US" u="sng" dirty="0" smtClean="0"/>
              <a:t>Wasted money</a:t>
            </a:r>
            <a:r>
              <a:rPr lang="en-US" dirty="0"/>
              <a:t> </a:t>
            </a:r>
            <a:r>
              <a:rPr lang="en-US" dirty="0" smtClean="0"/>
              <a:t>spent on infrastructure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57200" y="1077913"/>
            <a:ext cx="6539024" cy="2905558"/>
            <a:chOff x="457200" y="1081144"/>
            <a:chExt cx="6539024" cy="290555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" y="1081144"/>
              <a:ext cx="6539024" cy="2905558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 bwMode="auto">
            <a:xfrm>
              <a:off x="3565396" y="1878660"/>
              <a:ext cx="2566046" cy="396708"/>
            </a:xfrm>
            <a:prstGeom prst="rect">
              <a:avLst/>
            </a:prstGeom>
            <a:solidFill>
              <a:schemeClr val="bg1"/>
            </a:solidFill>
            <a:ln>
              <a:noFill/>
              <a:headEnd/>
              <a:tailEnd/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rgbClr val="000000"/>
                </a:solidFill>
              </a:endParaRP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V="1">
              <a:off x="5068187" y="2473110"/>
              <a:ext cx="0" cy="326797"/>
            </a:xfrm>
            <a:prstGeom prst="straightConnector1">
              <a:avLst/>
            </a:prstGeom>
            <a:ln w="28575" cmpd="sng">
              <a:solidFill>
                <a:srgbClr val="FF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316876" y="2821342"/>
              <a:ext cx="171533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FF0000"/>
                  </a:solidFill>
                </a:rPr>
                <a:t>1.47 MW, Other codes</a:t>
              </a:r>
              <a:endParaRPr 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6" name="Up-Down Arrow 5"/>
            <p:cNvSpPr/>
            <p:nvPr/>
          </p:nvSpPr>
          <p:spPr bwMode="auto">
            <a:xfrm>
              <a:off x="4105658" y="1814331"/>
              <a:ext cx="144054" cy="461037"/>
            </a:xfrm>
            <a:prstGeom prst="up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  <a:headEnd/>
              <a:tailE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316876" y="1906349"/>
              <a:ext cx="13898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FF0000"/>
                  </a:solidFill>
                </a:rPr>
                <a:t>1 MW, Un-used!</a:t>
              </a:r>
              <a:endParaRPr lang="en-US" sz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2" name="Content Placeholder 1"/>
          <p:cNvSpPr txBox="1">
            <a:spLocks/>
          </p:cNvSpPr>
          <p:nvPr/>
        </p:nvSpPr>
        <p:spPr>
          <a:xfrm>
            <a:off x="3200298" y="3949919"/>
            <a:ext cx="2506465" cy="7772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28600" algn="l" rtl="0" eaLnBrk="1" latinLnBrk="0" hangingPunct="1">
              <a:spcBef>
                <a:spcPts val="18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90000"/>
              <a:buFont typeface="Wingdings" charset="2"/>
              <a:buChar char="§"/>
              <a:tabLst/>
              <a:defRPr kumimoji="0" sz="18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28650" indent="-285750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SzPct val="90000"/>
              <a:buFont typeface="Calibri" panose="020F0502020204030204" pitchFamily="34" charset="0"/>
              <a:buChar char="—"/>
              <a:defRPr kumimoji="0"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800100" indent="-171450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defRPr kumimoji="0"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028700" indent="-171450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SzPct val="100000"/>
              <a:buFont typeface="Lucida Grande"/>
              <a:buChar char="–"/>
              <a:defRPr kumimoji="0"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257300" indent="-171450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Font typeface="Arial"/>
              <a:buChar char="•"/>
              <a:tabLst>
                <a:tab pos="1200150" algn="l"/>
              </a:tabLst>
              <a:defRPr kumimoji="0" lang="en-US"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u="sng" dirty="0" smtClean="0"/>
              <a:t>Power capacity left on the table</a:t>
            </a:r>
            <a:r>
              <a:rPr lang="en-US" dirty="0" smtClean="0"/>
              <a:t>, more science could be done</a:t>
            </a:r>
          </a:p>
        </p:txBody>
      </p:sp>
      <p:sp>
        <p:nvSpPr>
          <p:cNvPr id="14" name="Content Placeholder 1"/>
          <p:cNvSpPr txBox="1">
            <a:spLocks/>
          </p:cNvSpPr>
          <p:nvPr/>
        </p:nvSpPr>
        <p:spPr>
          <a:xfrm>
            <a:off x="457200" y="3945764"/>
            <a:ext cx="2263515" cy="7739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28600" algn="l" rtl="0" eaLnBrk="1" latinLnBrk="0" hangingPunct="1">
              <a:spcBef>
                <a:spcPts val="18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90000"/>
              <a:buFont typeface="Wingdings" charset="2"/>
              <a:buChar char="§"/>
              <a:tabLst/>
              <a:defRPr kumimoji="0" sz="18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28650" indent="-285750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SzPct val="90000"/>
              <a:buFont typeface="Calibri" panose="020F0502020204030204" pitchFamily="34" charset="0"/>
              <a:buChar char="—"/>
              <a:defRPr kumimoji="0"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800100" indent="-171450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defRPr kumimoji="0"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028700" indent="-171450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SzPct val="100000"/>
              <a:buFont typeface="Lucida Grande"/>
              <a:buChar char="–"/>
              <a:defRPr kumimoji="0"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257300" indent="-171450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Font typeface="Arial"/>
              <a:buChar char="•"/>
              <a:tabLst>
                <a:tab pos="1200150" algn="l"/>
              </a:tabLst>
              <a:defRPr kumimoji="0" lang="en-US"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u="sng" dirty="0" smtClean="0"/>
              <a:t>Limits the size of the system</a:t>
            </a:r>
            <a:r>
              <a:rPr lang="en-US" dirty="0" smtClean="0"/>
              <a:t>, reducing system throughput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30423" y="1349120"/>
            <a:ext cx="1723642" cy="1738938"/>
          </a:xfrm>
          <a:prstGeom prst="rect">
            <a:avLst/>
          </a:prstGeom>
          <a:solidFill>
            <a:srgbClr val="376092"/>
          </a:solidFill>
          <a:ln>
            <a:solidFill>
              <a:srgbClr val="0F4F97"/>
            </a:solidFill>
          </a:ln>
        </p:spPr>
        <p:txBody>
          <a:bodyPr wrap="square" rtlCol="0">
            <a:spAutoFit/>
          </a:bodyPr>
          <a:lstStyle/>
          <a:p>
            <a:r>
              <a:rPr lang="en-US" sz="1700" dirty="0" smtClean="0">
                <a:solidFill>
                  <a:schemeClr val="bg1"/>
                </a:solidFill>
              </a:rPr>
              <a:t>2.4 MW: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Assumes all nodes consume peak power at the same time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2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186179"/>
              </p:ext>
            </p:extLst>
          </p:nvPr>
        </p:nvGraphicFramePr>
        <p:xfrm>
          <a:off x="457200" y="1049788"/>
          <a:ext cx="8229600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2296"/>
                <a:gridCol w="824092"/>
                <a:gridCol w="3606960"/>
                <a:gridCol w="1666252"/>
              </a:tblGrid>
              <a:tr h="370840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Systems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2009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“</a:t>
                      </a:r>
                      <a:r>
                        <a:rPr lang="en-US" sz="1200" strike="sngStrike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2018</a:t>
                      </a: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” “2023”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Difference </a:t>
                      </a:r>
                    </a:p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Today &amp; </a:t>
                      </a:r>
                      <a:r>
                        <a:rPr lang="en-US" sz="1200" strike="sngStrike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2018</a:t>
                      </a:r>
                      <a:r>
                        <a:rPr lang="en-US" sz="1200" strike="noStrike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2023</a:t>
                      </a:r>
                      <a:endParaRPr lang="en-US" sz="1200" strike="sngStrike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55070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System</a:t>
                      </a:r>
                      <a:r>
                        <a:rPr lang="en-US" sz="12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peak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 </a:t>
                      </a:r>
                      <a:r>
                        <a:rPr lang="en-US" sz="120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Pflop</a:t>
                      </a: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/s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 </a:t>
                      </a:r>
                      <a:r>
                        <a:rPr lang="en-US" sz="120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Eflop</a:t>
                      </a: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/s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O(1000)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38878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Power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 MW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20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MW</a:t>
                      </a:r>
                      <a:endParaRPr lang="en-US" sz="1200" dirty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~3-5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59323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System</a:t>
                      </a:r>
                      <a:r>
                        <a:rPr lang="en-US" sz="12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memory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0.3 PB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32-64 PB [.03</a:t>
                      </a:r>
                      <a:r>
                        <a:rPr lang="en-US" sz="12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Bytes/Flop]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O(100)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47273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Node performance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125 GF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1,2 or 15 TF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O(10)-O(100)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56488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Node memory BW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25 GB/s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2- 4 TB/s [.002</a:t>
                      </a:r>
                      <a:r>
                        <a:rPr lang="en-US" sz="12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Bytes/Flop]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O(100)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51526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Node concurrency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12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O(1k)</a:t>
                      </a:r>
                      <a:r>
                        <a:rPr lang="en-US" sz="12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or 10k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O(100)-O(1000)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53652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Total Node Interconnect BW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3.5 GB/s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200-400GB/s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O(100)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55779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System size (nodes)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18,700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O(100,000) to O(1M)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O(100)-O(1000)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64994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Total Concurrency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225,000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O(billion) [O(10) to O(100) for latency</a:t>
                      </a:r>
                      <a:r>
                        <a:rPr lang="en-US" sz="12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hiding]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O(100)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60032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Storage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15 PB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500-1000 PB (&gt;10x system memory in</a:t>
                      </a:r>
                      <a:r>
                        <a:rPr lang="en-US" sz="12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min)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O(10)-O(100)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55070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IO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0.2 TB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60 TB/s (how long to drain the machine)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O(100)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243020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MTTI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Days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O(1</a:t>
                      </a:r>
                      <a:r>
                        <a:rPr lang="en-US" sz="12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day)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- O(10)</a:t>
                      </a:r>
                      <a:endParaRPr lang="en-US" sz="12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U.S. Department of Energy’s perspectives on </a:t>
            </a:r>
            <a:r>
              <a:rPr lang="en-US" dirty="0" err="1"/>
              <a:t>e</a:t>
            </a:r>
            <a:r>
              <a:rPr lang="en-US" dirty="0" err="1" smtClean="0"/>
              <a:t>xascale</a:t>
            </a:r>
            <a:r>
              <a:rPr lang="en-US" dirty="0" smtClean="0"/>
              <a:t> challenges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2622698" y="1502735"/>
            <a:ext cx="3076353" cy="552893"/>
          </a:xfrm>
          <a:prstGeom prst="rect">
            <a:avLst/>
          </a:prstGeom>
          <a:noFill/>
          <a:ln w="28575">
            <a:solidFill>
              <a:srgbClr val="FF0000"/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295553" y="2153271"/>
            <a:ext cx="3735573" cy="1226288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34501"/>
              </p:ext>
            </p:extLst>
          </p:nvPr>
        </p:nvGraphicFramePr>
        <p:xfrm>
          <a:off x="4373525" y="2216531"/>
          <a:ext cx="360457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618"/>
                <a:gridCol w="922655"/>
                <a:gridCol w="14243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Systems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2009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“</a:t>
                      </a:r>
                      <a:r>
                        <a:rPr lang="en-US" sz="1400" strike="sngStrike" dirty="0" smtClean="0"/>
                        <a:t>2018</a:t>
                      </a:r>
                      <a:r>
                        <a:rPr lang="en-US" sz="1400" dirty="0" smtClean="0"/>
                        <a:t>” “2023”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System peak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 </a:t>
                      </a:r>
                      <a:r>
                        <a:rPr lang="en-US" sz="1400" dirty="0" err="1" smtClean="0"/>
                        <a:t>Pflop</a:t>
                      </a:r>
                      <a:r>
                        <a:rPr lang="en-US" sz="1400" dirty="0" smtClean="0"/>
                        <a:t>/s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 </a:t>
                      </a:r>
                      <a:r>
                        <a:rPr lang="en-US" sz="1400" dirty="0" err="1" smtClean="0"/>
                        <a:t>Eflop</a:t>
                      </a:r>
                      <a:r>
                        <a:rPr lang="en-US" sz="1400" dirty="0" smtClean="0"/>
                        <a:t>/s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Power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 MW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 MW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2622698" y="2045796"/>
            <a:ext cx="1672855" cy="1333763"/>
          </a:xfrm>
          <a:prstGeom prst="line">
            <a:avLst/>
          </a:prstGeom>
          <a:ln w="28575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699051" y="1502735"/>
            <a:ext cx="2332075" cy="650536"/>
          </a:xfrm>
          <a:prstGeom prst="line">
            <a:avLst/>
          </a:prstGeom>
          <a:ln w="28575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040959" y="4537218"/>
            <a:ext cx="11030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c/o P Beckmann</a:t>
            </a:r>
            <a:endParaRPr lang="en-US" sz="1000" dirty="0"/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auto">
          <a:xfrm>
            <a:off x="1489587" y="3536291"/>
            <a:ext cx="6164826" cy="101566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Hardware innovations have been the primary solution for power savings. However, to reach 1 </a:t>
            </a:r>
            <a:r>
              <a:rPr lang="en-US" sz="2000" dirty="0" err="1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Exaflop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at the desired power budget, software improvements may be necessary. </a:t>
            </a: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1605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Content Placeholder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87" r="4047" b="22769"/>
          <a:stretch/>
        </p:blipFill>
        <p:spPr>
          <a:xfrm>
            <a:off x="4447579" y="2937782"/>
            <a:ext cx="4659944" cy="120699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on future </a:t>
            </a:r>
            <a:r>
              <a:rPr lang="en-US" dirty="0" err="1" smtClean="0"/>
              <a:t>exascale</a:t>
            </a:r>
            <a:r>
              <a:rPr lang="en-US" dirty="0" smtClean="0"/>
              <a:t> supercomputers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57150" indent="0">
              <a:buNone/>
            </a:pPr>
            <a:r>
              <a:rPr lang="en-US" sz="2400" u="sng" dirty="0" smtClean="0"/>
              <a:t>Two scenarios</a:t>
            </a:r>
          </a:p>
          <a:p>
            <a:pPr marL="400050" indent="-342900">
              <a:buFont typeface="+mj-lt"/>
              <a:buAutoNum type="arabicPeriod"/>
            </a:pPr>
            <a:r>
              <a:rPr lang="en-US" sz="2400" dirty="0" smtClean="0"/>
              <a:t>System peak power consumption is        </a:t>
            </a:r>
            <a:r>
              <a:rPr lang="en-US" sz="2400" u="sng" dirty="0" smtClean="0"/>
              <a:t>&lt;</a:t>
            </a:r>
            <a:r>
              <a:rPr lang="en-US" sz="2400" dirty="0" smtClean="0"/>
              <a:t> 20 MW</a:t>
            </a:r>
          </a:p>
          <a:p>
            <a:pPr lvl="1"/>
            <a:r>
              <a:rPr lang="en-US" sz="2300" i="1" dirty="0" smtClean="0"/>
              <a:t>i.e.</a:t>
            </a:r>
            <a:r>
              <a:rPr lang="en-US" sz="2300" dirty="0" smtClean="0"/>
              <a:t>, even </a:t>
            </a:r>
            <a:r>
              <a:rPr lang="en-US" sz="2300" dirty="0" err="1" smtClean="0"/>
              <a:t>Linpack</a:t>
            </a:r>
            <a:r>
              <a:rPr lang="en-US" sz="2300" dirty="0" smtClean="0"/>
              <a:t> stays below this limit</a:t>
            </a:r>
          </a:p>
          <a:p>
            <a:pPr lvl="1"/>
            <a:r>
              <a:rPr lang="en-US" sz="2300" dirty="0" smtClean="0"/>
              <a:t>Poor power utilization</a:t>
            </a:r>
            <a:endParaRPr lang="en-US" dirty="0" smtClean="0"/>
          </a:p>
          <a:p>
            <a:pPr marL="400050" indent="-342900">
              <a:buFont typeface="+mj-lt"/>
              <a:buAutoNum type="arabicPeriod"/>
            </a:pPr>
            <a:r>
              <a:rPr lang="en-US" sz="2400" dirty="0" smtClean="0"/>
              <a:t>System peak power consumption is        &gt; 20 MW</a:t>
            </a:r>
            <a:endParaRPr lang="en-US" sz="2400" dirty="0"/>
          </a:p>
          <a:p>
            <a:pPr lvl="1"/>
            <a:r>
              <a:rPr lang="en-US" sz="2300" dirty="0" smtClean="0"/>
              <a:t>Controls needed to enforce power usage at 20 MW power cap</a:t>
            </a:r>
          </a:p>
          <a:p>
            <a:pPr lvl="1"/>
            <a:r>
              <a:rPr lang="en-US" sz="2300" dirty="0" smtClean="0"/>
              <a:t>Central manager coordinates power allocations</a:t>
            </a:r>
          </a:p>
          <a:p>
            <a:pPr lvl="1"/>
            <a:r>
              <a:rPr lang="en-US" sz="2300" dirty="0" smtClean="0"/>
              <a:t>Better power utilization and more science completed</a:t>
            </a:r>
            <a:endParaRPr lang="en-US" sz="23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4434322" y="1077516"/>
            <a:ext cx="4659944" cy="1476853"/>
            <a:chOff x="-904909" y="389422"/>
            <a:chExt cx="10791943" cy="3610491"/>
          </a:xfrm>
        </p:grpSpPr>
        <p:grpSp>
          <p:nvGrpSpPr>
            <p:cNvPr id="13" name="Group 12"/>
            <p:cNvGrpSpPr/>
            <p:nvPr/>
          </p:nvGrpSpPr>
          <p:grpSpPr>
            <a:xfrm>
              <a:off x="-904909" y="389422"/>
              <a:ext cx="10791943" cy="3610491"/>
              <a:chOff x="820245" y="4376805"/>
              <a:chExt cx="10791943" cy="3610491"/>
            </a:xfrm>
          </p:grpSpPr>
          <p:pic>
            <p:nvPicPr>
              <p:cNvPr id="9" name="Content Placeholder 4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187" r="4047" b="22769"/>
              <a:stretch/>
            </p:blipFill>
            <p:spPr>
              <a:xfrm>
                <a:off x="820245" y="4376805"/>
                <a:ext cx="10791943" cy="2950768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6434980" y="7297852"/>
                <a:ext cx="1358900" cy="689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latin typeface="Calibri" charset="0"/>
                    <a:ea typeface="Calibri" charset="0"/>
                    <a:cs typeface="Calibri" charset="0"/>
                  </a:rPr>
                  <a:t>Time</a:t>
                </a:r>
                <a:endParaRPr lang="en-US" sz="12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3582995" y="4763369"/>
                <a:ext cx="1988835" cy="440834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rPr>
                  <a:t>Linpack</a:t>
                </a:r>
                <a:endParaRPr lang="en-US" sz="120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3248227" y="4840585"/>
                <a:ext cx="356173" cy="163488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latin typeface="Calibri" charset="0"/>
                    <a:ea typeface="Calibri" charset="0"/>
                    <a:cs typeface="Calibri" charset="0"/>
                    <a:sym typeface="Wingdings"/>
                  </a:rPr>
                  <a:t></a:t>
                </a:r>
                <a:endParaRPr lang="en-US" sz="12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sp>
          <p:nvSpPr>
            <p:cNvPr id="14" name="Rectangle 13"/>
            <p:cNvSpPr/>
            <p:nvPr/>
          </p:nvSpPr>
          <p:spPr>
            <a:xfrm>
              <a:off x="4154142" y="798232"/>
              <a:ext cx="5097510" cy="632568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544795" y="1068379"/>
            <a:ext cx="394464" cy="276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20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718649" y="1317442"/>
            <a:ext cx="148226" cy="75869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734289" y="3189545"/>
            <a:ext cx="148226" cy="75869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5061296" y="3016157"/>
            <a:ext cx="3977409" cy="67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4588307" y="2915007"/>
            <a:ext cx="4503782" cy="1469648"/>
            <a:chOff x="4588307" y="2915007"/>
            <a:chExt cx="4503782" cy="1469648"/>
          </a:xfrm>
        </p:grpSpPr>
        <p:grpSp>
          <p:nvGrpSpPr>
            <p:cNvPr id="4" name="Group 3"/>
            <p:cNvGrpSpPr/>
            <p:nvPr/>
          </p:nvGrpSpPr>
          <p:grpSpPr>
            <a:xfrm>
              <a:off x="4588307" y="2915007"/>
              <a:ext cx="4244859" cy="1469648"/>
              <a:chOff x="4588307" y="2915007"/>
              <a:chExt cx="4244859" cy="1469648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5640530" y="3065924"/>
                <a:ext cx="3192636" cy="1318731"/>
                <a:chOff x="1857841" y="775986"/>
                <a:chExt cx="7393811" cy="3223927"/>
              </a:xfrm>
            </p:grpSpPr>
            <p:grpSp>
              <p:nvGrpSpPr>
                <p:cNvPr id="27" name="Group 26"/>
                <p:cNvGrpSpPr/>
                <p:nvPr/>
              </p:nvGrpSpPr>
              <p:grpSpPr>
                <a:xfrm>
                  <a:off x="1857841" y="775986"/>
                  <a:ext cx="4210885" cy="3223927"/>
                  <a:chOff x="3582995" y="4763369"/>
                  <a:chExt cx="4210885" cy="3223927"/>
                </a:xfrm>
              </p:grpSpPr>
              <p:sp>
                <p:nvSpPr>
                  <p:cNvPr id="30" name="TextBox 29"/>
                  <p:cNvSpPr txBox="1"/>
                  <p:nvPr/>
                </p:nvSpPr>
                <p:spPr>
                  <a:xfrm>
                    <a:off x="6434980" y="7297852"/>
                    <a:ext cx="1358900" cy="6894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 smtClean="0">
                        <a:latin typeface="Calibri" charset="0"/>
                        <a:ea typeface="Calibri" charset="0"/>
                        <a:cs typeface="Calibri" charset="0"/>
                      </a:rPr>
                      <a:t>Time</a:t>
                    </a:r>
                    <a:endParaRPr lang="en-US" sz="1200" dirty="0">
                      <a:latin typeface="Calibri" charset="0"/>
                      <a:ea typeface="Calibri" charset="0"/>
                      <a:cs typeface="Calibri" charset="0"/>
                    </a:endParaRPr>
                  </a:p>
                </p:txBody>
              </p:sp>
              <p:sp>
                <p:nvSpPr>
                  <p:cNvPr id="31" name="Rectangle 30"/>
                  <p:cNvSpPr/>
                  <p:nvPr/>
                </p:nvSpPr>
                <p:spPr>
                  <a:xfrm>
                    <a:off x="3582995" y="4763369"/>
                    <a:ext cx="1988835" cy="440834"/>
                  </a:xfrm>
                  <a:prstGeom prst="rect">
                    <a:avLst/>
                  </a:prstGeom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r>
                      <a:rPr lang="en-US" sz="1200" dirty="0" err="1" smtClean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rPr>
                      <a:t>Linpack</a:t>
                    </a:r>
                    <a:endParaRPr lang="en-US" sz="1200" dirty="0">
                      <a:solidFill>
                        <a:schemeClr val="tx1"/>
                      </a:solidFill>
                      <a:latin typeface="Calibri" charset="0"/>
                      <a:ea typeface="Calibri" charset="0"/>
                      <a:cs typeface="Calibri" charset="0"/>
                    </a:endParaRPr>
                  </a:p>
                </p:txBody>
              </p:sp>
            </p:grpSp>
            <p:sp>
              <p:nvSpPr>
                <p:cNvPr id="28" name="Rectangle 27"/>
                <p:cNvSpPr/>
                <p:nvPr/>
              </p:nvSpPr>
              <p:spPr>
                <a:xfrm>
                  <a:off x="4154142" y="798232"/>
                  <a:ext cx="5097510" cy="632568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3" name="TextBox 32"/>
              <p:cNvSpPr txBox="1"/>
              <p:nvPr/>
            </p:nvSpPr>
            <p:spPr>
              <a:xfrm>
                <a:off x="4588307" y="2915007"/>
                <a:ext cx="394464" cy="27699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>
                    <a:latin typeface="Calibri" charset="0"/>
                    <a:ea typeface="Calibri" charset="0"/>
                    <a:cs typeface="Calibri" charset="0"/>
                  </a:rPr>
                  <a:t>?</a:t>
                </a:r>
                <a:endParaRPr lang="en-US" sz="14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4659994" y="3291894"/>
                <a:ext cx="347581" cy="27699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 smtClean="0">
                    <a:latin typeface="Calibri" charset="0"/>
                    <a:ea typeface="Calibri" charset="0"/>
                    <a:cs typeface="Calibri" charset="0"/>
                  </a:rPr>
                  <a:t>20</a:t>
                </a:r>
                <a:endParaRPr lang="en-US" sz="14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cxnSp>
            <p:nvCxnSpPr>
              <p:cNvPr id="6" name="Straight Connector 5"/>
              <p:cNvCxnSpPr/>
              <p:nvPr/>
            </p:nvCxnSpPr>
            <p:spPr>
              <a:xfrm>
                <a:off x="5002929" y="3289947"/>
                <a:ext cx="0" cy="320040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Rectangle 36"/>
              <p:cNvSpPr/>
              <p:nvPr/>
            </p:nvSpPr>
            <p:spPr>
              <a:xfrm>
                <a:off x="5480106" y="3108038"/>
                <a:ext cx="153795" cy="66874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latin typeface="Calibri" charset="0"/>
                    <a:ea typeface="Calibri" charset="0"/>
                    <a:cs typeface="Calibri" charset="0"/>
                    <a:sym typeface="Wingdings"/>
                  </a:rPr>
                  <a:t></a:t>
                </a:r>
                <a:endParaRPr lang="en-US" sz="12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cxnSp>
          <p:nvCxnSpPr>
            <p:cNvPr id="36" name="Straight Connector 35"/>
            <p:cNvCxnSpPr/>
            <p:nvPr/>
          </p:nvCxnSpPr>
          <p:spPr>
            <a:xfrm>
              <a:off x="5023009" y="3424434"/>
              <a:ext cx="4069080" cy="0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466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 power utilization with </a:t>
            </a:r>
            <a:r>
              <a:rPr lang="en-US" i="1" dirty="0" smtClean="0"/>
              <a:t>overprovisioning</a:t>
            </a:r>
            <a:endParaRPr lang="en-US" i="1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5826" y="1077516"/>
            <a:ext cx="3853823" cy="3661149"/>
          </a:xfrm>
        </p:spPr>
        <p:txBody>
          <a:bodyPr>
            <a:noAutofit/>
          </a:bodyPr>
          <a:lstStyle/>
          <a:p>
            <a:r>
              <a:rPr lang="en-US" sz="2000" dirty="0" smtClean="0"/>
              <a:t>Increase compute capacity by    adding more nodes</a:t>
            </a:r>
          </a:p>
          <a:p>
            <a:pPr lvl="1"/>
            <a:r>
              <a:rPr lang="en-US" sz="1800" dirty="0"/>
              <a:t>L</a:t>
            </a:r>
            <a:r>
              <a:rPr lang="en-US" sz="1800" dirty="0" smtClean="0"/>
              <a:t>imit power per node</a:t>
            </a:r>
          </a:p>
          <a:p>
            <a:pPr lvl="1"/>
            <a:endParaRPr lang="en-US" sz="1800" dirty="0"/>
          </a:p>
          <a:p>
            <a:pPr lvl="1"/>
            <a:endParaRPr lang="en-US" sz="18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7995684" y="4509092"/>
            <a:ext cx="11412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c/o B </a:t>
            </a:r>
            <a:r>
              <a:rPr lang="en-US" sz="1100" dirty="0" err="1" smtClean="0"/>
              <a:t>Rountree</a:t>
            </a:r>
            <a:endParaRPr lang="en-US" sz="1100" dirty="0"/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489587" y="3745739"/>
            <a:ext cx="6164826" cy="707886"/>
          </a:xfrm>
          <a:prstGeom prst="rect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entire HPC ecosystem will 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need to adapt to 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these constraints, including visualization 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 analysis 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routines.</a:t>
            </a: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125408" y="1325798"/>
            <a:ext cx="148226" cy="75869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ontent Placeholder 1"/>
          <p:cNvSpPr txBox="1">
            <a:spLocks/>
          </p:cNvSpPr>
          <p:nvPr/>
        </p:nvSpPr>
        <p:spPr>
          <a:xfrm>
            <a:off x="465826" y="2673692"/>
            <a:ext cx="8220974" cy="190130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28600" algn="l" rtl="0" eaLnBrk="1" latinLnBrk="0" hangingPunct="1">
              <a:spcBef>
                <a:spcPts val="12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90000"/>
              <a:buFont typeface="Wingdings" charset="2"/>
              <a:buChar char="§"/>
              <a:tabLst/>
              <a:defRPr kumimoji="0" sz="18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28650" indent="-285750" algn="l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Calibri" panose="020F0502020204030204" pitchFamily="34" charset="0"/>
              <a:buChar char="—"/>
              <a:defRPr kumimoji="0"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800100" indent="-171450" algn="l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defRPr kumimoji="0"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028700" indent="-171450" algn="l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100000"/>
              <a:buFont typeface="Lucida Grande"/>
              <a:buChar char="–"/>
              <a:defRPr kumimoji="0"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257300" indent="-171450" algn="l" rtl="0" eaLnBrk="1" latinLnBrk="0" hangingPunct="1">
              <a:spcBef>
                <a:spcPts val="0"/>
              </a:spcBef>
              <a:spcAft>
                <a:spcPts val="600"/>
              </a:spcAft>
              <a:buClrTx/>
              <a:buFont typeface="Arial"/>
              <a:buChar char="•"/>
              <a:tabLst>
                <a:tab pos="1200150" algn="l"/>
              </a:tabLst>
              <a:defRPr kumimoji="0" lang="en-US"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2000" dirty="0" smtClean="0"/>
              <a:t>Not all nodes can run at max power simultaneously – bad for </a:t>
            </a:r>
            <a:r>
              <a:rPr lang="en-US" sz="2000" dirty="0" err="1" smtClean="0"/>
              <a:t>Linpack</a:t>
            </a:r>
            <a:endParaRPr lang="en-US" sz="2000" dirty="0" smtClean="0"/>
          </a:p>
          <a:p>
            <a:pPr defTabSz="914400"/>
            <a:r>
              <a:rPr lang="en-US" sz="2000" dirty="0" smtClean="0"/>
              <a:t>All nodes can be run at (say) 50% power – great for common use case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327773" y="1325798"/>
            <a:ext cx="148226" cy="75869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Content Placeholder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87" r="4047" b="22769"/>
          <a:stretch/>
        </p:blipFill>
        <p:spPr>
          <a:xfrm>
            <a:off x="4026856" y="1080513"/>
            <a:ext cx="4659944" cy="1246629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4313566" y="1340542"/>
            <a:ext cx="148226" cy="78360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632266" y="1169260"/>
            <a:ext cx="3977409" cy="673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4167584" y="1056990"/>
            <a:ext cx="4503782" cy="1517904"/>
            <a:chOff x="4588307" y="2915007"/>
            <a:chExt cx="4503782" cy="1469648"/>
          </a:xfrm>
        </p:grpSpPr>
        <p:grpSp>
          <p:nvGrpSpPr>
            <p:cNvPr id="28" name="Group 27"/>
            <p:cNvGrpSpPr/>
            <p:nvPr/>
          </p:nvGrpSpPr>
          <p:grpSpPr>
            <a:xfrm>
              <a:off x="4588307" y="2915007"/>
              <a:ext cx="4244859" cy="1469648"/>
              <a:chOff x="4588307" y="2915007"/>
              <a:chExt cx="4244859" cy="1469648"/>
            </a:xfrm>
          </p:grpSpPr>
          <p:grpSp>
            <p:nvGrpSpPr>
              <p:cNvPr id="30" name="Group 29"/>
              <p:cNvGrpSpPr/>
              <p:nvPr/>
            </p:nvGrpSpPr>
            <p:grpSpPr>
              <a:xfrm>
                <a:off x="5640530" y="3065924"/>
                <a:ext cx="3192636" cy="1318731"/>
                <a:chOff x="1857841" y="775986"/>
                <a:chExt cx="7393811" cy="3223927"/>
              </a:xfrm>
            </p:grpSpPr>
            <p:grpSp>
              <p:nvGrpSpPr>
                <p:cNvPr id="35" name="Group 34"/>
                <p:cNvGrpSpPr/>
                <p:nvPr/>
              </p:nvGrpSpPr>
              <p:grpSpPr>
                <a:xfrm>
                  <a:off x="1857841" y="775986"/>
                  <a:ext cx="4210885" cy="3223927"/>
                  <a:chOff x="3582995" y="4763369"/>
                  <a:chExt cx="4210885" cy="3223927"/>
                </a:xfrm>
              </p:grpSpPr>
              <p:sp>
                <p:nvSpPr>
                  <p:cNvPr id="37" name="TextBox 36"/>
                  <p:cNvSpPr txBox="1"/>
                  <p:nvPr/>
                </p:nvSpPr>
                <p:spPr>
                  <a:xfrm>
                    <a:off x="6434980" y="7297852"/>
                    <a:ext cx="1358900" cy="6894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 smtClean="0">
                        <a:latin typeface="Calibri" charset="0"/>
                        <a:ea typeface="Calibri" charset="0"/>
                        <a:cs typeface="Calibri" charset="0"/>
                      </a:rPr>
                      <a:t>Time</a:t>
                    </a:r>
                    <a:endParaRPr lang="en-US" sz="1200" dirty="0">
                      <a:latin typeface="Calibri" charset="0"/>
                      <a:ea typeface="Calibri" charset="0"/>
                      <a:cs typeface="Calibri" charset="0"/>
                    </a:endParaRPr>
                  </a:p>
                </p:txBody>
              </p:sp>
              <p:sp>
                <p:nvSpPr>
                  <p:cNvPr id="38" name="Rectangle 37"/>
                  <p:cNvSpPr/>
                  <p:nvPr/>
                </p:nvSpPr>
                <p:spPr>
                  <a:xfrm>
                    <a:off x="3582995" y="4763369"/>
                    <a:ext cx="1988835" cy="440834"/>
                  </a:xfrm>
                  <a:prstGeom prst="rect">
                    <a:avLst/>
                  </a:prstGeom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r>
                      <a:rPr lang="en-US" sz="1200" dirty="0" err="1" smtClean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rPr>
                      <a:t>Linpack</a:t>
                    </a:r>
                    <a:endParaRPr lang="en-US" sz="1200" dirty="0">
                      <a:solidFill>
                        <a:schemeClr val="tx1"/>
                      </a:solidFill>
                      <a:latin typeface="Calibri" charset="0"/>
                      <a:ea typeface="Calibri" charset="0"/>
                      <a:cs typeface="Calibri" charset="0"/>
                    </a:endParaRPr>
                  </a:p>
                </p:txBody>
              </p:sp>
            </p:grpSp>
            <p:sp>
              <p:nvSpPr>
                <p:cNvPr id="36" name="Rectangle 35"/>
                <p:cNvSpPr/>
                <p:nvPr/>
              </p:nvSpPr>
              <p:spPr>
                <a:xfrm>
                  <a:off x="4154142" y="798231"/>
                  <a:ext cx="5097510" cy="726046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" name="TextBox 30"/>
              <p:cNvSpPr txBox="1"/>
              <p:nvPr/>
            </p:nvSpPr>
            <p:spPr>
              <a:xfrm>
                <a:off x="4588307" y="2915007"/>
                <a:ext cx="394464" cy="27699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>
                    <a:latin typeface="Calibri" charset="0"/>
                    <a:ea typeface="Calibri" charset="0"/>
                    <a:cs typeface="Calibri" charset="0"/>
                  </a:rPr>
                  <a:t>?</a:t>
                </a:r>
                <a:endParaRPr lang="en-US" sz="14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4659994" y="3291894"/>
                <a:ext cx="347581" cy="27699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 smtClean="0">
                    <a:latin typeface="Calibri" charset="0"/>
                    <a:ea typeface="Calibri" charset="0"/>
                    <a:cs typeface="Calibri" charset="0"/>
                  </a:rPr>
                  <a:t>20</a:t>
                </a:r>
                <a:endParaRPr lang="en-US" sz="14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cxnSp>
            <p:nvCxnSpPr>
              <p:cNvPr id="33" name="Straight Connector 32"/>
              <p:cNvCxnSpPr/>
              <p:nvPr/>
            </p:nvCxnSpPr>
            <p:spPr>
              <a:xfrm>
                <a:off x="5002929" y="3289947"/>
                <a:ext cx="0" cy="320040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Rectangle 33"/>
              <p:cNvSpPr/>
              <p:nvPr/>
            </p:nvSpPr>
            <p:spPr>
              <a:xfrm>
                <a:off x="5480106" y="3103532"/>
                <a:ext cx="160424" cy="151204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latin typeface="Calibri" charset="0"/>
                    <a:ea typeface="Calibri" charset="0"/>
                    <a:cs typeface="Calibri" charset="0"/>
                    <a:sym typeface="Wingdings"/>
                  </a:rPr>
                  <a:t></a:t>
                </a:r>
                <a:endParaRPr lang="en-US" sz="12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cxnSp>
          <p:nvCxnSpPr>
            <p:cNvPr id="29" name="Straight Connector 28"/>
            <p:cNvCxnSpPr/>
            <p:nvPr/>
          </p:nvCxnSpPr>
          <p:spPr>
            <a:xfrm>
              <a:off x="5023009" y="3424434"/>
              <a:ext cx="4069080" cy="0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3684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Background</a:t>
            </a:r>
          </a:p>
          <a:p>
            <a:r>
              <a:rPr lang="en-US" sz="2000" dirty="0" err="1" smtClean="0"/>
              <a:t>PaViz</a:t>
            </a:r>
            <a:r>
              <a:rPr lang="en-US" sz="2000" dirty="0"/>
              <a:t> </a:t>
            </a:r>
            <a:r>
              <a:rPr lang="en-US" sz="2000" dirty="0" smtClean="0"/>
              <a:t>and Research Questions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Study Overview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Results</a:t>
            </a:r>
          </a:p>
          <a:p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Takeaways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Outline</a:t>
            </a:r>
          </a:p>
        </p:txBody>
      </p:sp>
    </p:spTree>
    <p:extLst>
      <p:ext uri="{BB962C8B-B14F-4D97-AF65-F5344CB8AC3E}">
        <p14:creationId xmlns:p14="http://schemas.microsoft.com/office/powerpoint/2010/main" val="107233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Imbalance in visualization routines poses an opportunity for performance improvements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000" dirty="0" smtClean="0"/>
              <a:t>Canonical example = </a:t>
            </a:r>
            <a:r>
              <a:rPr lang="en-US" sz="2000" dirty="0" err="1" smtClean="0"/>
              <a:t>isosurfacing</a:t>
            </a:r>
            <a:endParaRPr lang="en-US" sz="2000" dirty="0" smtClean="0"/>
          </a:p>
          <a:p>
            <a:pPr lvl="1"/>
            <a:r>
              <a:rPr lang="en-US" sz="1800" dirty="0" smtClean="0"/>
              <a:t>Geometry (</a:t>
            </a:r>
            <a:r>
              <a:rPr lang="en-US" sz="1800" i="1" dirty="0" smtClean="0"/>
              <a:t>i.e.</a:t>
            </a:r>
            <a:r>
              <a:rPr lang="en-US" sz="1800" dirty="0" smtClean="0"/>
              <a:t>,</a:t>
            </a:r>
            <a:r>
              <a:rPr lang="en-US" sz="1800" i="1" dirty="0" smtClean="0"/>
              <a:t> </a:t>
            </a:r>
            <a:r>
              <a:rPr lang="en-US" sz="1800" dirty="0" smtClean="0"/>
              <a:t>work) will not be symmetrical</a:t>
            </a:r>
          </a:p>
          <a:p>
            <a:pPr lvl="1"/>
            <a:r>
              <a:rPr lang="en-US" sz="1800" dirty="0" smtClean="0"/>
              <a:t>Work per node will vary...some nodes will have lots of work, others with no work</a:t>
            </a:r>
          </a:p>
          <a:p>
            <a:r>
              <a:rPr lang="en-US" sz="2000" b="1" dirty="0" smtClean="0"/>
              <a:t>Give </a:t>
            </a:r>
            <a:r>
              <a:rPr lang="en-US" sz="2000" dirty="0" smtClean="0"/>
              <a:t>power to rank with lots of work</a:t>
            </a:r>
          </a:p>
          <a:p>
            <a:r>
              <a:rPr lang="en-US" sz="2000" b="1" dirty="0" smtClean="0"/>
              <a:t>Take </a:t>
            </a:r>
            <a:r>
              <a:rPr lang="en-US" sz="2000" dirty="0" smtClean="0"/>
              <a:t>power away from rank with less work</a:t>
            </a:r>
          </a:p>
          <a:p>
            <a:r>
              <a:rPr lang="en-US" sz="2000" dirty="0" smtClean="0"/>
              <a:t>Improve overall runtime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874" y="1096153"/>
            <a:ext cx="2697389" cy="2604713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5354200" y="1096152"/>
            <a:ext cx="2796742" cy="2595395"/>
            <a:chOff x="5354200" y="1096152"/>
            <a:chExt cx="2796742" cy="2595395"/>
          </a:xfrm>
        </p:grpSpPr>
        <p:grpSp>
          <p:nvGrpSpPr>
            <p:cNvPr id="14" name="Group 13"/>
            <p:cNvGrpSpPr/>
            <p:nvPr/>
          </p:nvGrpSpPr>
          <p:grpSpPr>
            <a:xfrm>
              <a:off x="5354200" y="1096152"/>
              <a:ext cx="2796742" cy="2595395"/>
              <a:chOff x="5354200" y="1077516"/>
              <a:chExt cx="1280162" cy="1163862"/>
            </a:xfrm>
          </p:grpSpPr>
          <p:sp>
            <p:nvSpPr>
              <p:cNvPr id="7" name="Rectangle 6"/>
              <p:cNvSpPr/>
              <p:nvPr/>
            </p:nvSpPr>
            <p:spPr bwMode="auto">
              <a:xfrm>
                <a:off x="5354202" y="1077516"/>
                <a:ext cx="1280160" cy="1159683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  <a:headEnd/>
                <a:tailEnd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b">
                <a:prstTxWarp prst="textNoShape">
                  <a:avLst/>
                </a:prstTxWarp>
              </a:bodyPr>
              <a:lstStyle/>
              <a:p>
                <a:pPr algn="ctr">
                  <a:spcBef>
                    <a:spcPct val="0"/>
                  </a:spcBef>
                </a:pPr>
                <a:endParaRPr lang="en-US" sz="1600" dirty="0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8" name="Straight Connector 7"/>
              <p:cNvCxnSpPr/>
              <p:nvPr/>
            </p:nvCxnSpPr>
            <p:spPr>
              <a:xfrm>
                <a:off x="5994282" y="1077516"/>
                <a:ext cx="0" cy="1159683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5354202" y="1657358"/>
                <a:ext cx="1280160" cy="0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6352904" y="1077516"/>
                <a:ext cx="0" cy="1159683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627723" y="1081695"/>
                <a:ext cx="0" cy="1159683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5354202" y="1974118"/>
                <a:ext cx="1280160" cy="0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354200" y="1319995"/>
                <a:ext cx="1280160" cy="0"/>
              </a:xfrm>
              <a:prstGeom prst="line">
                <a:avLst/>
              </a:prstGeom>
              <a:ln w="19050" cmpd="sng">
                <a:solidFill>
                  <a:schemeClr val="accent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Straight Connector 14"/>
            <p:cNvCxnSpPr/>
            <p:nvPr/>
          </p:nvCxnSpPr>
          <p:spPr>
            <a:xfrm>
              <a:off x="6349966" y="1096154"/>
              <a:ext cx="0" cy="2586076"/>
            </a:xfrm>
            <a:prstGeom prst="line">
              <a:avLst/>
            </a:prstGeom>
            <a:ln w="19050" cmpd="sng"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651876" y="1096153"/>
              <a:ext cx="0" cy="2586076"/>
            </a:xfrm>
            <a:prstGeom prst="line">
              <a:avLst/>
            </a:prstGeom>
            <a:ln w="19050" cmpd="sng"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7166044" y="1096154"/>
              <a:ext cx="0" cy="2586076"/>
            </a:xfrm>
            <a:prstGeom prst="line">
              <a:avLst/>
            </a:prstGeom>
            <a:ln w="19050" cmpd="sng"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864134" y="1096154"/>
              <a:ext cx="0" cy="2586076"/>
            </a:xfrm>
            <a:prstGeom prst="line">
              <a:avLst/>
            </a:prstGeom>
            <a:ln w="19050" cmpd="sng"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54204" y="1327161"/>
              <a:ext cx="2796738" cy="0"/>
            </a:xfrm>
            <a:prstGeom prst="line">
              <a:avLst/>
            </a:prstGeom>
            <a:ln w="19050" cmpd="sng"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354200" y="2015419"/>
              <a:ext cx="2796738" cy="0"/>
            </a:xfrm>
            <a:prstGeom prst="line">
              <a:avLst/>
            </a:prstGeom>
            <a:ln w="19050" cmpd="sng"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354204" y="2772503"/>
              <a:ext cx="2796738" cy="0"/>
            </a:xfrm>
            <a:prstGeom prst="line">
              <a:avLst/>
            </a:prstGeom>
            <a:ln w="19050" cmpd="sng"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5354204" y="3391935"/>
              <a:ext cx="2796738" cy="0"/>
            </a:xfrm>
            <a:prstGeom prst="line">
              <a:avLst/>
            </a:prstGeom>
            <a:ln w="19050" cmpd="sng"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4724004" y="3913235"/>
            <a:ext cx="1227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Calibri" charset="0"/>
                <a:ea typeface="Calibri" charset="0"/>
                <a:cs typeface="Calibri" charset="0"/>
              </a:rPr>
              <a:t>Ranks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with less work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4997518" y="2657000"/>
            <a:ext cx="509478" cy="1321601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397832" y="4084177"/>
            <a:ext cx="1288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Rank with lots of work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H="1" flipV="1">
            <a:off x="6617110" y="2930538"/>
            <a:ext cx="779517" cy="1216681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5505202" y="3538878"/>
            <a:ext cx="145469" cy="424793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9974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LNL-PPT-UNC-Template-2015-V07.06-2-16x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 bwMode="auto">
        <a:gradFill flip="none" rotWithShape="1">
          <a:gsLst>
            <a:gs pos="0">
              <a:schemeClr val="bg1">
                <a:lumMod val="65000"/>
                <a:tint val="66000"/>
                <a:satMod val="160000"/>
              </a:schemeClr>
            </a:gs>
            <a:gs pos="50000">
              <a:schemeClr val="bg1">
                <a:lumMod val="65000"/>
                <a:tint val="44500"/>
                <a:satMod val="160000"/>
              </a:schemeClr>
            </a:gs>
            <a:gs pos="100000">
              <a:schemeClr val="bg1">
                <a:lumMod val="65000"/>
                <a:tint val="23500"/>
                <a:satMod val="160000"/>
              </a:schemeClr>
            </a:gs>
          </a:gsLst>
          <a:lin ang="16200000" scaled="1"/>
          <a:tileRect/>
        </a:gradFill>
        <a:ln>
          <a:solidFill>
            <a:schemeClr val="accent1">
              <a:lumMod val="75000"/>
            </a:schemeClr>
          </a:solidFill>
          <a:headEnd/>
          <a:tailEnd/>
        </a:ln>
      </a:spPr>
      <a:bodyPr rtlCol="0" anchor="b">
        <a:prstTxWarp prst="textNoShape">
          <a:avLst/>
        </a:prstTxWarp>
      </a:bodyPr>
      <a:lstStyle>
        <a:defPPr algn="ctr">
          <a:spcBef>
            <a:spcPct val="0"/>
          </a:spcBef>
          <a:defRPr sz="1600" dirty="0">
            <a:solidFill>
              <a:srgbClr val="000000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 w="28575" cmpd="sng">
          <a:solidFill>
            <a:schemeClr val="accent1">
              <a:lumMod val="75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2015_PPT_UNC_V8.24_wide-16x9</Template>
  <TotalTime>6155</TotalTime>
  <Words>2187</Words>
  <Application>Microsoft Macintosh PowerPoint</Application>
  <PresentationFormat>On-screen Show (16:9)</PresentationFormat>
  <Paragraphs>384</Paragraphs>
  <Slides>35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Calibri</vt:lpstr>
      <vt:lpstr>Cambria Math</vt:lpstr>
      <vt:lpstr>Lucida Grande</vt:lpstr>
      <vt:lpstr>Lucida Handwriting</vt:lpstr>
      <vt:lpstr>Wingdings</vt:lpstr>
      <vt:lpstr>Wingdings 2</vt:lpstr>
      <vt:lpstr>Arial</vt:lpstr>
      <vt:lpstr>LLNL-PPT-UNC-Template-2015-V07.06-2-16x9</vt:lpstr>
      <vt:lpstr>PaViz: A Power-Adaptive Framework for Optimizing Visualization Performance</vt:lpstr>
      <vt:lpstr>This study was motivated by the power limitations at exascale</vt:lpstr>
      <vt:lpstr>Presentation Outline</vt:lpstr>
      <vt:lpstr>Current system power utilization is sub-optimal</vt:lpstr>
      <vt:lpstr>U.S. Department of Energy’s perspectives on exascale challenges</vt:lpstr>
      <vt:lpstr>Power on future exascale supercomputers</vt:lpstr>
      <vt:lpstr>Improve power utilization with overprovisioning</vt:lpstr>
      <vt:lpstr>Presentation Outline</vt:lpstr>
      <vt:lpstr>Imbalance in visualization routines poses an opportunity for performance improvements</vt:lpstr>
      <vt:lpstr>Imbalance in visualization routines poses an opportunity for performance improvements</vt:lpstr>
      <vt:lpstr>Imbalance in visualization routines poses an opportunity for performance improvements</vt:lpstr>
      <vt:lpstr>PaViz: Power-Aware Visualization Runtime Framework</vt:lpstr>
      <vt:lpstr>Putting It All Together</vt:lpstr>
      <vt:lpstr>Presentation Outline</vt:lpstr>
      <vt:lpstr>Performance Factors for Volume Rendering</vt:lpstr>
      <vt:lpstr>Volume Rendering Performance Model</vt:lpstr>
      <vt:lpstr>Strawman</vt:lpstr>
      <vt:lpstr>Hardware Architecture</vt:lpstr>
      <vt:lpstr>Study Overview</vt:lpstr>
      <vt:lpstr>Study Overview</vt:lpstr>
      <vt:lpstr>Study Overview</vt:lpstr>
      <vt:lpstr>Study Overview</vt:lpstr>
      <vt:lpstr>Methodology</vt:lpstr>
      <vt:lpstr>Presentation Overview</vt:lpstr>
      <vt:lpstr>Phase 1 Results: Vary Job Power Budget</vt:lpstr>
      <vt:lpstr>Phase 2 Changes</vt:lpstr>
      <vt:lpstr>Phase 2 Results: Vary Power Scheduling Strategy </vt:lpstr>
      <vt:lpstr>Phase 3 Changes</vt:lpstr>
      <vt:lpstr>Phase 3 Results: Vary Rendering Workload Configuration</vt:lpstr>
      <vt:lpstr>Phase 4 Changes</vt:lpstr>
      <vt:lpstr>Phase 4 Results: Vary Concurrency</vt:lpstr>
      <vt:lpstr>Presentation Overview</vt:lpstr>
      <vt:lpstr>Conclusion and Future Work</vt:lpstr>
      <vt:lpstr>Thank you!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Should not exceed two lines</dc:title>
  <dc:creator>Microsoft Office User</dc:creator>
  <cp:lastModifiedBy>Stephanie Labasan</cp:lastModifiedBy>
  <cp:revision>1337</cp:revision>
  <cp:lastPrinted>2015-04-28T22:04:16Z</cp:lastPrinted>
  <dcterms:created xsi:type="dcterms:W3CDTF">2017-05-17T16:31:18Z</dcterms:created>
  <dcterms:modified xsi:type="dcterms:W3CDTF">2017-06-12T11:56:53Z</dcterms:modified>
</cp:coreProperties>
</file>

<file path=docProps/thumbnail.jpeg>
</file>